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4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5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6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7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8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9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10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11.xml" ContentType="application/vnd.openxmlformats-officedocument.presentationml.notesSlide+xml"/>
  <Override PartName="/ppt/tags/tag2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68" r:id="rId3"/>
    <p:sldId id="269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custDataLst>
    <p:tags r:id="rId15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52" autoAdjust="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A3C27-B763-400D-B9F0-B63DCB575762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F47CC-0188-469B-99A2-2FC97DCAD8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8856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5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3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5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7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9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latin typeface="SimSun"/>
                <a:ea typeface="SimSun"/>
                <a:cs typeface="SimSun"/>
              </a:rPr>
              <a:t>gioi thieu h thong agp : color </a:t>
            </a:r>
            <a:r>
              <a:rPr lang="en-US" smtClean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group</a:t>
            </a:r>
            <a:endParaRPr lang="en-US">
              <a:ea typeface="SimSun"/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chinh sua mau :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chon ...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chon color code rule -&gt; nhan tra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ket qua tra hien thi tai khu vuc ben duoi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chon mau can chinh sua nhan chuot [phai chon </a:t>
            </a:r>
            <a:r>
              <a:rPr lang="en-US" smtClean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editor</a:t>
            </a:r>
            <a:endParaRPr lang="en-US" sz="1100">
              <a:ea typeface="SimSun"/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F47CC-0188-469B-99A2-2FC97DCAD8A1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72797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chinh sua mau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color code : ko the chinh sua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color name : chinh sua ten mau , nhan chon luu da ngon ngu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status :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-&gt;</a:t>
            </a:r>
            <a:r>
              <a:rPr lang="en-US" smtClean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save</a:t>
            </a:r>
            <a:endParaRPr lang="en-US" sz="1100">
              <a:ea typeface="SimSun"/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F47CC-0188-469B-99A2-2FC97DCAD8A1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8018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>
                <a:solidFill>
                  <a:prstClr val="black"/>
                </a:solidFill>
              </a:rPr>
              <a:pPr/>
              <a:t>2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82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ea typeface="SimSun"/>
                <a:cs typeface="Calibri"/>
              </a:rPr>
              <a:t>ben phai cay thu muc ,dang nhap master data -&gt;data management by sales -&gt; chon DB002 color </a:t>
            </a:r>
            <a:r>
              <a:rPr lang="en-US" smtClean="0">
                <a:solidFill>
                  <a:srgbClr val="000000"/>
                </a:solidFill>
                <a:ea typeface="SimSun"/>
                <a:cs typeface="Calibri"/>
              </a:rPr>
              <a:t>group</a:t>
            </a:r>
            <a:endParaRPr lang="en-US" sz="1100">
              <a:ea typeface="SimSun"/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F47CC-0188-469B-99A2-2FC97DCAD8A1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9051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ea typeface="SimSun"/>
                <a:cs typeface="Calibri"/>
              </a:rPr>
              <a:t>tra,tao moi nhom mau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ea typeface="SimSun"/>
                <a:cs typeface="Calibri"/>
              </a:rPr>
              <a:t>dieu kien tra : chon sale group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ea typeface="SimSun"/>
                <a:cs typeface="Calibri"/>
              </a:rPr>
              <a:t>final customer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ea typeface="SimSun"/>
                <a:cs typeface="Calibri"/>
              </a:rPr>
              <a:t>nhan tao </a:t>
            </a:r>
            <a:r>
              <a:rPr lang="en-US" smtClean="0">
                <a:solidFill>
                  <a:srgbClr val="000000"/>
                </a:solidFill>
                <a:ea typeface="SimSun"/>
                <a:cs typeface="Calibri"/>
              </a:rPr>
              <a:t>moi</a:t>
            </a:r>
            <a:endParaRPr lang="en-US" sz="1100">
              <a:ea typeface="SimSun"/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F47CC-0188-469B-99A2-2FC97DCAD8A1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31552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 sau khi nhan tao moi se vao trang color base data maintain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final /customer can cu theo dieu tra tu dong trich ra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color group code : nhap ma nhom mau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color group name : nhap ten nhom mau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nhan luu da ngon ngu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status : mac dinh open , nhung neu ko su dung co the chon close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memo: nhap ghi chu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sau khi nhap xong thong tin , nhan </a:t>
            </a:r>
            <a:r>
              <a:rPr lang="en-US" smtClean="0">
                <a:ea typeface="SimSun"/>
                <a:cs typeface="Calibri"/>
              </a:rPr>
              <a:t>save</a:t>
            </a:r>
            <a:endParaRPr lang="en-US" sz="1100">
              <a:ea typeface="SimSun"/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F47CC-0188-469B-99A2-2FC97DCAD8A1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5499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them mau :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dieu kien tra : chon sale group / final customer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chon color code rule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tai khu vuc ket qua tra :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nhan chuot phai chon add color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 </a:t>
            </a:r>
            <a:endParaRPr lang="en-US" sz="1100">
              <a:ea typeface="SimSun"/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F47CC-0188-469B-99A2-2FC97DCAD8A1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18169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trang add color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color code : nhap ma mau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color name: nhap ten mau ,nhan chon luu da ngon ngu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sau khi nhap xong nhan add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mau vua tao se xuat hien tai khu vuc ben duoi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sau khi hoan thanh , chon </a:t>
            </a:r>
            <a:r>
              <a:rPr lang="en-US" smtClean="0">
                <a:ea typeface="SimSun"/>
                <a:cs typeface="Calibri"/>
              </a:rPr>
              <a:t>save</a:t>
            </a:r>
            <a:endParaRPr lang="en-US" sz="1100">
              <a:ea typeface="SimSun"/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F47CC-0188-469B-99A2-2FC97DCAD8A1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42850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tra /chinh sua nhom mau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dieu kien tra :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chon sale group /final customer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color code rule -&gt; nhan maintain de chinh sua nhom mau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 </a:t>
            </a:r>
            <a:endParaRPr lang="en-US" sz="1100">
              <a:ea typeface="SimSun"/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F47CC-0188-469B-99A2-2FC97DCAD8A1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6058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vao trang color base data maintain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...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color group code : ko the chinh sua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co the sua color group name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ea typeface="SimSun"/>
                <a:cs typeface="Calibri"/>
              </a:rPr>
              <a:t> </a:t>
            </a:r>
            <a:endParaRPr lang="en-US" sz="1100">
              <a:ea typeface="SimSun"/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F47CC-0188-469B-99A2-2FC97DCAD8A1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3973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85660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061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39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5084763"/>
            <a:ext cx="1152525" cy="1466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99130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116632"/>
            <a:ext cx="8470800" cy="53285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1992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8501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326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1785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555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262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906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97192"/>
            <a:ext cx="8470800" cy="52349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8400" y="909296"/>
            <a:ext cx="8470800" cy="5184000"/>
          </a:xfrm>
        </p:spPr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735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1928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8645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329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89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89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430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862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889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34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210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81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309901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16632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311008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4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6.xml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6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8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0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2.xml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24943"/>
            <a:ext cx="6480720" cy="4409362"/>
          </a:xfrm>
        </p:spPr>
        <p:txBody>
          <a:bodyPr>
            <a:normAutofit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AGP</a:t>
            </a:r>
            <a:r>
              <a:rPr lang="zh-TW" altLang="en-US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SYSTEM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– Master data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-Data management       by sales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778299" y="287791"/>
            <a:ext cx="3240359" cy="30243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en-US" altLang="zh-TW" sz="1800" dirty="0" smtClean="0">
                <a:solidFill>
                  <a:schemeClr val="tx2"/>
                </a:solidFill>
                <a:latin typeface="微軟正黑體" panose="020B0604030504040204" pitchFamily="34" charset="-120"/>
              </a:rPr>
              <a:t>Size group</a:t>
            </a:r>
            <a:endParaRPr lang="en-US" altLang="zh-TW" sz="1800" dirty="0">
              <a:solidFill>
                <a:schemeClr val="tx2"/>
              </a:solidFill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solidFill>
                  <a:schemeClr val="bg1"/>
                </a:solidFill>
                <a:latin typeface="微軟正黑體" panose="020B0604030504040204" pitchFamily="34" charset="-120"/>
              </a:rPr>
              <a:t>Color group</a:t>
            </a:r>
            <a:endParaRPr lang="en-US" altLang="zh-TW" sz="1800" dirty="0">
              <a:solidFill>
                <a:schemeClr val="bg1"/>
              </a:solidFill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solidFill>
                  <a:schemeClr val="tx2"/>
                </a:solidFill>
                <a:latin typeface="微軟正黑體" panose="020B0604030504040204" pitchFamily="34" charset="-120"/>
              </a:rPr>
              <a:t>destination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Fabric essential data maintain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err="1" smtClean="0">
                <a:latin typeface="微軟正黑體" panose="020B0604030504040204" pitchFamily="34" charset="-120"/>
              </a:rPr>
              <a:t>Acc</a:t>
            </a:r>
            <a:r>
              <a:rPr lang="en-US" altLang="zh-TW" sz="1800" dirty="0" smtClean="0">
                <a:latin typeface="微軟正黑體" panose="020B0604030504040204" pitchFamily="34" charset="-120"/>
              </a:rPr>
              <a:t> essential data maintain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Embroidery/ printing (Web</a:t>
            </a:r>
            <a:r>
              <a:rPr lang="en-US" altLang="zh-TW" sz="1800" dirty="0">
                <a:latin typeface="微軟正黑體" panose="020B0604030504040204" pitchFamily="34" charset="-120"/>
              </a:rPr>
              <a:t>)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/>
              <a:t>Category</a:t>
            </a:r>
            <a:r>
              <a:rPr lang="en-US" altLang="zh-TW" sz="1800" dirty="0">
                <a:latin typeface="微軟正黑體" panose="020B0604030504040204" pitchFamily="34" charset="-120"/>
              </a:rPr>
              <a:t> (Web)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 smtClean="0"/>
              <a:t>Final customer base </a:t>
            </a:r>
            <a:r>
              <a:rPr lang="en-US" altLang="zh-TW" sz="1800" dirty="0" err="1" smtClean="0"/>
              <a:t>infor</a:t>
            </a:r>
            <a:r>
              <a:rPr lang="en-US" altLang="zh-TW" sz="1800" dirty="0" smtClean="0"/>
              <a:t> (Web</a:t>
            </a:r>
            <a:r>
              <a:rPr lang="en-US" altLang="zh-TW" sz="1800" dirty="0"/>
              <a:t>)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/>
              <a:t>Phrases maintenance  </a:t>
            </a:r>
            <a:r>
              <a:rPr lang="en-US" altLang="zh-TW" sz="1800" dirty="0" smtClean="0">
                <a:latin typeface="微軟正黑體" panose="020B0604030504040204" pitchFamily="34" charset="-120"/>
              </a:rPr>
              <a:t>(Web</a:t>
            </a:r>
            <a:r>
              <a:rPr lang="en-US" altLang="zh-TW" sz="1800" dirty="0">
                <a:latin typeface="微軟正黑體" panose="020B0604030504040204" pitchFamily="34" charset="-120"/>
              </a:rPr>
              <a:t>)</a:t>
            </a:r>
            <a:endParaRPr lang="zh-TW" altLang="en-US" sz="18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6345979" y="5274761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Editor : Irene </a:t>
            </a:r>
            <a:r>
              <a:rPr lang="en-US" altLang="zh-TW" dirty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dirty="0">
                <a:solidFill>
                  <a:srgbClr val="FF00FF"/>
                </a:solidFill>
                <a:latin typeface="微軟正黑體"/>
              </a:rPr>
            </a:br>
            <a:r>
              <a:rPr lang="en-US" altLang="zh-TW" sz="1000" dirty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                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2015-12-07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980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Edit color </a:t>
            </a:r>
            <a:endParaRPr lang="zh-TW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6284237" y="692696"/>
            <a:ext cx="284380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Edit color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Query condition: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>
                <a:solidFill>
                  <a:srgbClr val="01377F"/>
                </a:solidFill>
              </a:rPr>
              <a:t>sale group</a:t>
            </a: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final 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customer</a:t>
            </a: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color code rule →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màu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sửa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chuột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phải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editor 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8720"/>
            <a:ext cx="6104725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2799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Edit color 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6300192" y="692696"/>
            <a:ext cx="28438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Edit color:</a:t>
            </a: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   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Color code :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chỉnh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sửa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color name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nhập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tên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màu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       </a:t>
            </a:r>
            <a:r>
              <a:rPr lang="en-US" altLang="zh-TW" sz="1500" b="1" dirty="0" err="1">
                <a:solidFill>
                  <a:srgbClr val="01377F"/>
                </a:solidFill>
              </a:rPr>
              <a:t>để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lưu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đa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ngôn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ngữ</a:t>
            </a:r>
            <a:r>
              <a:rPr lang="en-US" altLang="zh-TW" sz="1500" b="1" dirty="0">
                <a:solidFill>
                  <a:srgbClr val="01377F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>
                <a:solidFill>
                  <a:srgbClr val="01377F"/>
                </a:solidFill>
              </a:rPr>
              <a:t>status</a:t>
            </a:r>
            <a:r>
              <a:rPr lang="zh-TW" altLang="en-US" sz="1500" b="1" dirty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mặc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định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là</a:t>
            </a:r>
            <a:r>
              <a:rPr lang="en-US" altLang="zh-TW" sz="1500" b="1" dirty="0">
                <a:solidFill>
                  <a:srgbClr val="01377F"/>
                </a:solidFill>
              </a:rPr>
              <a:t> open, </a:t>
            </a:r>
            <a:r>
              <a:rPr lang="en-US" altLang="zh-TW" sz="1500" b="1" dirty="0" err="1">
                <a:solidFill>
                  <a:srgbClr val="01377F"/>
                </a:solidFill>
              </a:rPr>
              <a:t>nhưng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nếu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ko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sử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dựng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có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thể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close</a:t>
            </a: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xong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save 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916832"/>
            <a:ext cx="2000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5" y="836712"/>
            <a:ext cx="6269127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7198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Essential data introduction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4010029"/>
              </p:ext>
            </p:extLst>
          </p:nvPr>
        </p:nvGraphicFramePr>
        <p:xfrm>
          <a:off x="-2" y="692696"/>
          <a:ext cx="9109041" cy="6165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50755"/>
                <a:gridCol w="1016823"/>
                <a:gridCol w="2084892"/>
                <a:gridCol w="1116725"/>
                <a:gridCol w="1514841"/>
                <a:gridCol w="1116725"/>
              </a:tblGrid>
              <a:tr h="450860">
                <a:tc rowSpan="16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Essential data </a:t>
                      </a:r>
                      <a:endParaRPr lang="zh-TW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 smtClean="0"/>
                        <a:t>Share</a:t>
                      </a:r>
                      <a:r>
                        <a:rPr lang="en-US" altLang="zh-TW" sz="1600" baseline="0" dirty="0" smtClean="0"/>
                        <a:t> data </a:t>
                      </a:r>
                      <a:endParaRPr lang="zh-TW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 smtClean="0"/>
                        <a:t>Maintain place </a:t>
                      </a:r>
                      <a:endParaRPr lang="zh-TW" altLang="en-US" sz="11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Business maintenance</a:t>
                      </a:r>
                      <a:r>
                        <a:rPr lang="en-US" altLang="zh-TW" sz="1100" baseline="0" dirty="0" smtClean="0"/>
                        <a:t>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 smtClean="0"/>
                        <a:t>Maintain place </a:t>
                      </a:r>
                      <a:endParaRPr lang="zh-TW" altLang="en-US" sz="11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NIKE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 smtClean="0"/>
                        <a:t>Maintain</a:t>
                      </a:r>
                      <a:r>
                        <a:rPr lang="en-US" altLang="zh-TW" sz="1100" baseline="0" dirty="0" smtClean="0"/>
                        <a:t> place </a:t>
                      </a:r>
                      <a:endParaRPr lang="zh-TW" altLang="en-US" sz="11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Basic data from</a:t>
                      </a:r>
                      <a:r>
                        <a:rPr lang="en-US" altLang="zh-TW" sz="1100" baseline="0" dirty="0" smtClean="0"/>
                        <a:t> company </a:t>
                      </a:r>
                      <a:endParaRPr lang="zh-TW" altLang="en-US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r>
                        <a:rPr lang="en-US" altLang="zh-TW" sz="1100" dirty="0" err="1" smtClean="0"/>
                        <a:t>Aministration</a:t>
                      </a:r>
                      <a:r>
                        <a:rPr lang="en-US" altLang="zh-TW" sz="1100" baseline="0" dirty="0" smtClean="0"/>
                        <a:t>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Size group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altLang="zh-TW" sz="1100" dirty="0" err="1" smtClean="0"/>
                        <a:t>Winform</a:t>
                      </a: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smtClean="0"/>
                        <a:t>sales group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Standard exchange</a:t>
                      </a:r>
                      <a:r>
                        <a:rPr lang="en-US" altLang="zh-TW" sz="1100" baseline="0" dirty="0" smtClean="0"/>
                        <a:t> rate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err="1" smtClean="0"/>
                        <a:t>suzhou</a:t>
                      </a:r>
                      <a:r>
                        <a:rPr lang="en-US" altLang="zh-TW" sz="1100" baseline="0" dirty="0" smtClean="0"/>
                        <a:t>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currency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Color group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Daily exchange rate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country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Destination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Currency rate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Payment clause </a:t>
                      </a:r>
                      <a:endParaRPr lang="zh-TW" altLang="en-US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r>
                        <a:rPr lang="en-US" altLang="zh-TW" sz="1100" dirty="0" smtClean="0"/>
                        <a:t>Accountancy maintain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Fabric </a:t>
                      </a:r>
                      <a:r>
                        <a:rPr lang="en-US" altLang="zh-TW" sz="1100" baseline="0" dirty="0" smtClean="0"/>
                        <a:t> basic  data maintain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International</a:t>
                      </a:r>
                      <a:r>
                        <a:rPr lang="en-US" altLang="zh-TW" sz="1100" baseline="0" dirty="0" smtClean="0"/>
                        <a:t> trade condition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Basic</a:t>
                      </a:r>
                      <a:r>
                        <a:rPr lang="en-US" altLang="zh-TW" sz="1100" baseline="0" dirty="0" smtClean="0"/>
                        <a:t> data maintain of accessory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831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Manufacture</a:t>
                      </a:r>
                      <a:r>
                        <a:rPr lang="en-US" altLang="zh-TW" sz="1100" baseline="0" dirty="0" smtClean="0"/>
                        <a:t> of customer info</a:t>
                      </a:r>
                      <a:endParaRPr lang="zh-TW" altLang="en-US" sz="11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Embroidery/ printing</a:t>
                      </a:r>
                      <a:endParaRPr lang="zh-TW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  <a:br>
                        <a:rPr lang="en-US" altLang="zh-TW" sz="1100" dirty="0" smtClean="0"/>
                      </a:br>
                      <a:r>
                        <a:rPr lang="en-US" altLang="zh-TW" sz="1100" dirty="0" smtClean="0"/>
                        <a:t/>
                      </a:r>
                      <a:br>
                        <a:rPr lang="en-US" altLang="zh-TW" sz="1100" dirty="0" smtClean="0"/>
                      </a:br>
                      <a:r>
                        <a:rPr lang="en-US" altLang="zh-TW" sz="1100" dirty="0" smtClean="0"/>
                        <a:t>sales group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Business groups</a:t>
                      </a:r>
                      <a:endParaRPr lang="zh-TW" altLang="en-US" sz="1100" dirty="0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r>
                        <a:rPr lang="en-US" altLang="zh-TW" sz="1100" dirty="0" err="1" smtClean="0"/>
                        <a:t>Aministration</a:t>
                      </a:r>
                      <a:r>
                        <a:rPr lang="en-US" altLang="zh-TW" sz="1100" baseline="0" dirty="0" smtClean="0"/>
                        <a:t>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Category(</a:t>
                      </a:r>
                      <a:r>
                        <a:rPr lang="zh-TW" altLang="en-US" sz="1100" dirty="0" smtClean="0"/>
                        <a:t>新</a:t>
                      </a:r>
                      <a:r>
                        <a:rPr lang="en-US" altLang="zh-TW" sz="1100" dirty="0" smtClean="0"/>
                        <a:t>)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Special machine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Final customer base info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133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Style</a:t>
                      </a:r>
                      <a:r>
                        <a:rPr lang="en-US" altLang="zh-TW" sz="1100" baseline="0" dirty="0" smtClean="0"/>
                        <a:t> category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Phrases maintenance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Corporate</a:t>
                      </a:r>
                      <a:r>
                        <a:rPr lang="en-US" altLang="zh-TW" sz="1100" baseline="0" dirty="0" smtClean="0"/>
                        <a:t> exchange rate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Order receiving exchange rate</a:t>
                      </a:r>
                      <a:r>
                        <a:rPr lang="en-US" altLang="zh-TW" sz="1100" baseline="0" dirty="0" smtClean="0"/>
                        <a:t>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Raw</a:t>
                      </a:r>
                      <a:r>
                        <a:rPr lang="en-US" altLang="zh-TW" sz="1100" baseline="0" dirty="0" smtClean="0"/>
                        <a:t> material classification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133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Unit setup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Conversion</a:t>
                      </a:r>
                      <a:r>
                        <a:rPr lang="en-US" altLang="zh-TW" sz="1100" baseline="0" dirty="0" smtClean="0"/>
                        <a:t> rate maintenance</a:t>
                      </a:r>
                      <a:endParaRPr lang="en-US" altLang="zh-TW" sz="11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Workshop section</a:t>
                      </a:r>
                      <a:r>
                        <a:rPr lang="en-US" altLang="zh-TW" sz="1100" baseline="0" dirty="0" smtClean="0"/>
                        <a:t> fees maintenance </a:t>
                      </a:r>
                      <a:endParaRPr lang="en-US" altLang="zh-TW" sz="11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89930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Color group 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107504" y="692696"/>
            <a:ext cx="9036496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TW" sz="1500" b="1" dirty="0">
                <a:solidFill>
                  <a:srgbClr val="01377F"/>
                </a:solidFill>
              </a:rPr>
              <a:t>Enter master data </a:t>
            </a:r>
            <a:r>
              <a:rPr lang="zh-TW" altLang="en-US" sz="1500" b="1" dirty="0">
                <a:solidFill>
                  <a:srgbClr val="01377F"/>
                </a:solidFill>
              </a:rPr>
              <a:t>→</a:t>
            </a:r>
            <a:r>
              <a:rPr lang="en-US" altLang="zh-TW" sz="1500" b="1" dirty="0">
                <a:solidFill>
                  <a:srgbClr val="01377F"/>
                </a:solidFill>
              </a:rPr>
              <a:t> data management by 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sales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[DB002]color group 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96752"/>
            <a:ext cx="8701534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460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Search/ add color group </a:t>
            </a:r>
            <a:endParaRPr lang="zh-TW" alt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9716" y="1992612"/>
            <a:ext cx="2571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矩形 20"/>
          <p:cNvSpPr/>
          <p:nvPr/>
        </p:nvSpPr>
        <p:spPr>
          <a:xfrm>
            <a:off x="6300192" y="685264"/>
            <a:ext cx="2839540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Tạo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mới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color group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: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sales group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final customer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   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tạo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mới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36712"/>
            <a:ext cx="6048672" cy="576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5570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6286865" y="692696"/>
            <a:ext cx="284380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Tạo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mới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color group: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Final customer/ sales group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căn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cứ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tự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động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trích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Color group code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code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nhóm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màu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Color group name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tên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nhóm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màu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ngôn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ngữ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.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status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mặc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định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là</a:t>
            </a:r>
            <a:r>
              <a:rPr lang="en-US" altLang="zh-TW" sz="1500" b="1" dirty="0">
                <a:solidFill>
                  <a:srgbClr val="01377F"/>
                </a:solidFill>
              </a:rPr>
              <a:t> open, </a:t>
            </a:r>
            <a:r>
              <a:rPr lang="en-US" altLang="zh-TW" sz="1500" b="1" dirty="0" err="1">
                <a:solidFill>
                  <a:srgbClr val="01377F"/>
                </a:solidFill>
              </a:rPr>
              <a:t>nhưng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nếu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ko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sử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dựng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có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thể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close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>
                <a:solidFill>
                  <a:srgbClr val="01377F"/>
                </a:solidFill>
              </a:rPr>
              <a:t>Memo </a:t>
            </a:r>
            <a:r>
              <a:rPr lang="zh-TW" altLang="en-US" sz="1500" b="1" dirty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nhập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ghi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chú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</a:p>
          <a:p>
            <a:r>
              <a:rPr lang="en-US" altLang="zh-TW" sz="1500" b="1" dirty="0" err="1">
                <a:solidFill>
                  <a:srgbClr val="01377F"/>
                </a:solidFill>
              </a:rPr>
              <a:t>Nhập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xong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save 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Add color group </a:t>
            </a:r>
            <a:endParaRPr lang="zh-TW" altLang="en-US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456" y="2354689"/>
            <a:ext cx="2000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6712"/>
            <a:ext cx="6286865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685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159837"/>
            <a:ext cx="8470800" cy="532859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Add color </a:t>
            </a:r>
            <a:endParaRPr lang="zh-TW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6284237" y="692696"/>
            <a:ext cx="2843808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Add color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Query condition: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sales group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final customer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color code rule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>
              <a:spcBef>
                <a:spcPct val="20000"/>
              </a:spcBef>
              <a:defRPr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Tại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query result:</a:t>
            </a: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chuột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phải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add color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692696"/>
            <a:ext cx="6176732" cy="616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5981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Add color 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6313330" y="692696"/>
            <a:ext cx="284380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Add color: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Color code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code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màu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Color name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tên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màu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ngôn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ngữ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.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add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thêm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màu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Sau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hoàn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thành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save 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467" y="1658545"/>
            <a:ext cx="2000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5" y="836712"/>
            <a:ext cx="6238875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8780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6299263" y="679044"/>
            <a:ext cx="284380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Search color group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Query condition :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AutoNum type="arabicPeriod"/>
              <a:defRPr/>
            </a:pP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sales group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  <a:defRPr/>
            </a:pP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final customer 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  <a:defRPr/>
            </a:pP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color code rule 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maintain 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Search/edit color group </a:t>
            </a:r>
            <a:endParaRPr lang="zh-TW" altLang="en-US" dirty="0"/>
          </a:p>
        </p:txBody>
      </p:sp>
      <p:sp>
        <p:nvSpPr>
          <p:cNvPr id="24" name="矩形 23"/>
          <p:cNvSpPr/>
          <p:nvPr/>
        </p:nvSpPr>
        <p:spPr>
          <a:xfrm>
            <a:off x="1259632" y="4293096"/>
            <a:ext cx="1440160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679044"/>
            <a:ext cx="5961125" cy="5949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0301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Edit color group 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355080" y="692696"/>
            <a:ext cx="2788920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Edit color group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>
                <a:solidFill>
                  <a:srgbClr val="01377F"/>
                </a:solidFill>
              </a:rPr>
              <a:t>Sale group, final customer</a:t>
            </a:r>
            <a:r>
              <a:rPr lang="zh-TW" altLang="en-US" sz="1500" b="1" dirty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theo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điều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kiện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tra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tự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động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trích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ra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color </a:t>
            </a:r>
            <a:r>
              <a:rPr lang="en-US" altLang="zh-TW" sz="1500" b="1" dirty="0">
                <a:solidFill>
                  <a:srgbClr val="01377F"/>
                </a:solidFill>
              </a:rPr>
              <a:t>group name</a:t>
            </a:r>
            <a:r>
              <a:rPr lang="zh-TW" altLang="en-US" sz="1500" b="1" dirty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nhập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tên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nhóm</a:t>
            </a:r>
            <a:r>
              <a:rPr lang="en-US" altLang="zh-TW" sz="1500" b="1" dirty="0">
                <a:solidFill>
                  <a:srgbClr val="01377F"/>
                </a:solidFill>
              </a:rPr>
              <a:t> ,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       </a:t>
            </a:r>
            <a:r>
              <a:rPr lang="en-US" altLang="zh-TW" sz="1500" b="1" dirty="0" err="1">
                <a:solidFill>
                  <a:srgbClr val="01377F"/>
                </a:solidFill>
              </a:rPr>
              <a:t>để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lưu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đa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ngôn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ngữ</a:t>
            </a:r>
            <a:r>
              <a:rPr lang="en-US" altLang="zh-TW" sz="1500" b="1" dirty="0">
                <a:solidFill>
                  <a:srgbClr val="01377F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>
                <a:solidFill>
                  <a:srgbClr val="01377F"/>
                </a:solidFill>
              </a:rPr>
              <a:t>status</a:t>
            </a:r>
            <a:r>
              <a:rPr lang="zh-TW" altLang="en-US" sz="1500" b="1" dirty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mặc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định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là</a:t>
            </a:r>
            <a:r>
              <a:rPr lang="en-US" altLang="zh-TW" sz="1500" b="1" dirty="0">
                <a:solidFill>
                  <a:srgbClr val="01377F"/>
                </a:solidFill>
              </a:rPr>
              <a:t> open, </a:t>
            </a:r>
            <a:r>
              <a:rPr lang="en-US" altLang="zh-TW" sz="1500" b="1" dirty="0" err="1">
                <a:solidFill>
                  <a:srgbClr val="01377F"/>
                </a:solidFill>
              </a:rPr>
              <a:t>nhưng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nếu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ko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sử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dựng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có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thể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close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>
                <a:solidFill>
                  <a:srgbClr val="01377F"/>
                </a:solidFill>
              </a:rPr>
              <a:t>Memo </a:t>
            </a:r>
            <a:r>
              <a:rPr lang="zh-TW" altLang="en-US" sz="1500" b="1" dirty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nhập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ghi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chú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</a:p>
          <a:p>
            <a:r>
              <a:rPr lang="en-US" altLang="zh-TW" sz="1500" b="1" dirty="0" err="1">
                <a:solidFill>
                  <a:srgbClr val="01377F"/>
                </a:solidFill>
              </a:rPr>
              <a:t>Nhập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xong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save 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1945130"/>
            <a:ext cx="2000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9" y="980728"/>
            <a:ext cx="6341432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1904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REFERENCE_ID" val="ad89f606-5385-402a-9727-ce0945e92bf4"/>
  <p:tag name="ARTICULATE_REFERENCE_TYPE_1" val="1"/>
  <p:tag name="ARTICULATE_REFERENCE_1" val="C:\Users\fenc21227\Desktop\SOP-PPT\00 基礎數據 ok\00 基礎數據--2 顏色組.pptx"/>
  <p:tag name="ARTICULATE_REFERENCE_TITLE_1" val="00 基礎數據--2 顏色組PPT"/>
  <p:tag name="ARTICULATE_REFERENCE_ID_1" val="ec66233d-6606-4ba8-b1a6-dd65eb3c4e16"/>
  <p:tag name="ARTICULATE_REFERENCE_COUNT" val="1"/>
  <p:tag name="ARTICULATE_PLAYER_GLOSSARY_XML" val="&lt;?xml version=&quot;1.0&quot; encoding=&quot;utf-16&quot;?&gt;&lt;glossary xmlns:xsi=&quot;http://www.w3.org/2001/XMLSchema-instance&quot; xmlns:xsd=&quot;http://www.w3.org/2001/XMLSchema&quot;&gt;&lt;terms /&gt;&lt;/glossary&gt;"/>
  <p:tag name="ARTICULATE_SLIDE_COUNT" val="11"/>
  <p:tag name="ARTICULATE_USED_PAGE_ORIENTATION" val="1"/>
  <p:tag name="ARTICULATE_USED_PAGE_SIZE" val="1"/>
  <p:tag name="ARTICULATE_PROJECT_OPEN" val="0"/>
  <p:tag name="TAG_BACKING_FORM_KEY" val="1772664-c:\users\fenc21227\desktop\base data 1-4\base data 1-4\00 基礎數據--2 color group.pptx"/>
  <p:tag name="ARTICULATE_PRESENTER_VERSION" val="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3" val="2"/>
  <p:tag name="ANNOTATION_START_3" val="7.0"/>
  <p:tag name="ANNOTATION_TOP_3" val="247"/>
  <p:tag name="ANNOTATION_LEFT_3" val="27"/>
  <p:tag name="ANNOTATION_WIDTH_3" val="101"/>
  <p:tag name="ANNOTATION_HEIGHT_3" val="29"/>
  <p:tag name="ANNOTATION_ANIMATION_3" val="4"/>
  <p:tag name="ANNOTATION_ROTATION_3" val="0"/>
  <p:tag name="ANNOTATION_SUB_TYPE_3" val="11"/>
  <p:tag name="ANNOTATION_LOOP_COUNT_3" val="1"/>
  <p:tag name="ANNOTATION_BOX_RADIUS_3" val="5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RTICULATE_NAV_LEVEL" val="1"/>
  <p:tag name="ARTICULATE_SLIDE_PRESENTER_GUID" val="80a7c58f-9209-4d02-8349-6652be58a00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59"/>
  <p:tag name="ARTICULATE_AUDIO_RECORDED" val="1"/>
  <p:tag name="ELAPSEDTIME" val="9.1"/>
  <p:tag name="ANNOTATION_TYPE_2" val="0"/>
  <p:tag name="ANNOTATION_START_2" val="7.2"/>
  <p:tag name="ANNOTATION_TOP_2" val="232"/>
  <p:tag name="ANNOTATION_LEFT_2" val="139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1" val="1"/>
  <p:tag name="ANNOTATION_START_1" val="3.2"/>
  <p:tag name="ANNOTATION_TOP_1" val="173"/>
  <p:tag name="ANNOTATION_LEFT_1" val="12"/>
  <p:tag name="ANNOTATION_WIDTH_1" val="156"/>
  <p:tag name="ANNOTATION_HEIGHT_1" val="93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COUNT" val="1"/>
  <p:tag name="ARTICULATE_USED_LAYOUT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80a7c58f-9209-4d02-8349-6652be58a00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0"/>
  <p:tag name="ARTICULATE_AUDIO_RECORDED" val="1"/>
  <p:tag name="ELAPSEDTIME" val="7.6"/>
  <p:tag name="ANNOTATION_TYPE_1" val="0"/>
  <p:tag name="ANNOTATION_START_1" val="3.8"/>
  <p:tag name="ANNOTATION_END_1" val="5.3"/>
  <p:tag name="ANNOTATION_TOP_1" val="197"/>
  <p:tag name="ANNOTATION_LEFT_1" val="572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5.3"/>
  <p:tag name="ANNOTATION_END_2" val="7.0"/>
  <p:tag name="ANNOTATION_TOP_2" val="201"/>
  <p:tag name="ANNOTATION_LEFT_2" val="228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7.0"/>
  <p:tag name="ANNOTATION_TOP_3" val="123"/>
  <p:tag name="ANNOTATION_LEFT_3" val="136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COUNT" val="3"/>
  <p:tag name="ARTICULATE_USED_LAYOUT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BULLET_2" val="8226"/>
  <p:tag name="BULLET_3" val="8226"/>
  <p:tag name="BULLET_4" val="8226"/>
  <p:tag name="MARGIN_1" val="0"/>
  <p:tag name="MARGIN_2" val="36"/>
  <p:tag name="MARGIN_3" val="72"/>
  <p:tag name="MARGIN_4" val="108"/>
  <p:tag name="MARGIN_5" val="144"/>
  <p:tag name="FONT_SIZE" val="1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80a7c58f-9209-4d02-8349-6652be58a00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1"/>
  <p:tag name="ARTICULATE_AUDIO_RECORDED" val="1"/>
  <p:tag name="ELAPSEDTIME" val="32.1"/>
  <p:tag name="ANNOTATION_TYPE_1" val="0"/>
  <p:tag name="ANNOTATION_START_1" val="6.1"/>
  <p:tag name="ANNOTATION_END_1" val="7.1"/>
  <p:tag name="ANNOTATION_TOP_1" val="233"/>
  <p:tag name="ANNOTATION_LEFT_1" val="611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7.1"/>
  <p:tag name="ANNOTATION_END_2" val="10.9"/>
  <p:tag name="ANNOTATION_TOP_2" val="227"/>
  <p:tag name="ANNOTATION_LEFT_2" val="170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0.9"/>
  <p:tag name="ANNOTATION_END_3" val="14.3"/>
  <p:tag name="ANNOTATION_TOP_3" val="265"/>
  <p:tag name="ANNOTATION_LEFT_3" val="271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4.3"/>
  <p:tag name="ANNOTATION_END_4" val="19.2"/>
  <p:tag name="ANNOTATION_TOP_4" val="269"/>
  <p:tag name="ANNOTATION_LEFT_4" val="507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19.2"/>
  <p:tag name="ANNOTATION_END_5" val="22.8"/>
  <p:tag name="ANNOTATION_TOP_5" val="265"/>
  <p:tag name="ANNOTATION_LEFT_5" val="637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22.8"/>
  <p:tag name="ANNOTATION_END_6" val="27.3"/>
  <p:tag name="ANNOTATION_TOP_6" val="302"/>
  <p:tag name="ANNOTATION_LEFT_6" val="386"/>
  <p:tag name="ANNOTATION_WIDTH_6" val="186"/>
  <p:tag name="ANNOTATION_HEIGHT_6" val="186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TYPE_7" val="0"/>
  <p:tag name="ANNOTATION_START_7" val="27.3"/>
  <p:tag name="ANNOTATION_END_7" val="30.5"/>
  <p:tag name="ANNOTATION_TOP_7" val="368"/>
  <p:tag name="ANNOTATION_LEFT_7" val="182"/>
  <p:tag name="ANNOTATION_WIDTH_7" val="186"/>
  <p:tag name="ANNOTATION_HEIGHT_7" val="186"/>
  <p:tag name="ANNOTATION_ANIMATION_7" val="3"/>
  <p:tag name="ANNOTATION_ROTATION_7" val="180"/>
  <p:tag name="ANNOTATION_SUB_TYPE_7" val="2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683492"/>
  <p:tag name="ANNOTATION_FILL_ALPHA_7" val="100"/>
  <p:tag name="ANNOTATION_BORDER_WIDTH_7" val="2"/>
  <p:tag name="ANNOTATION_SLIDE_WIDTH_7" val="960"/>
  <p:tag name="ANNOTATION_SLIDE_HEIGHT_7" val="720"/>
  <p:tag name="ANNOTATION_TYPE_8" val="0"/>
  <p:tag name="ANNOTATION_START_8" val="30.5"/>
  <p:tag name="ANNOTATION_TOP_8" val="471"/>
  <p:tag name="ANNOTATION_LEFT_8" val="284"/>
  <p:tag name="ANNOTATION_WIDTH_8" val="186"/>
  <p:tag name="ANNOTATION_HEIGHT_8" val="186"/>
  <p:tag name="ANNOTATION_ANIMATION_8" val="4"/>
  <p:tag name="ANNOTATION_ROTATION_8" val="0"/>
  <p:tag name="ANNOTATION_SUB_TYPE_8" val="3"/>
  <p:tag name="ANNOTATION_LOOP_COUNT_8" val="1"/>
  <p:tag name="ANNOTATION_BOX_RADIUS_8" val="0"/>
  <p:tag name="ANNOTATION_SCALE_8" val="100"/>
  <p:tag name="ANNOTATION_BORDER_ALPHA_8" val="100"/>
  <p:tag name="ANNOTATION_BORDER_COLOR_8" val="16777215"/>
  <p:tag name="ANNOTATION_FILL_COLOR_8" val="3969653"/>
  <p:tag name="ANNOTATION_FILL_ALPHA_8" val="100"/>
  <p:tag name="ANNOTATION_BORDER_WIDTH_8" val="2"/>
  <p:tag name="ANNOTATION_SLIDE_WIDTH_8" val="960"/>
  <p:tag name="ANNOTATION_SLIDE_HEIGHT_8" val="720"/>
  <p:tag name="ANNOTATION_COUNT" val="8"/>
  <p:tag name="ARTICULATE_USED_LAYOUT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BULLET_2" val="8226"/>
  <p:tag name="BULLET_3" val="8226"/>
  <p:tag name="BULLET_4" val="8226"/>
  <p:tag name="BULLET_5" val="8226"/>
  <p:tag name="BULLET_6" val="8226"/>
  <p:tag name="BULLET_7" val="8226"/>
  <p:tag name="BULLET_8" val="8226"/>
  <p:tag name="MARGIN_1" val="0"/>
  <p:tag name="MARGIN_2" val="36"/>
  <p:tag name="MARGIN_3" val="72"/>
  <p:tag name="MARGIN_4" val="108"/>
  <p:tag name="MARGIN_5" val="144"/>
  <p:tag name="FONT_SIZE" val="1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80a7c58f-9209-4d02-8349-6652be58a00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2"/>
  <p:tag name="ARTICULATE_AUDIO_RECORDED" val="1"/>
  <p:tag name="ELAPSEDTIME" val="17.5"/>
  <p:tag name="ANNOTATION_TYPE_1" val="0"/>
  <p:tag name="ANNOTATION_START_1" val="4.4"/>
  <p:tag name="ANNOTATION_END_1" val="6.3"/>
  <p:tag name="ANNOTATION_TOP_1" val="237"/>
  <p:tag name="ANNOTATION_LEFT_1" val="530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6.3"/>
  <p:tag name="ANNOTATION_END_2" val="8.8"/>
  <p:tag name="ANNOTATION_TOP_2" val="239"/>
  <p:tag name="ANNOTATION_LEFT_2" val="258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8.8"/>
  <p:tag name="ANNOTATION_END_3" val="12.1"/>
  <p:tag name="ANNOTATION_TOP_3" val="271"/>
  <p:tag name="ANNOTATION_LEFT_3" val="238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2.1"/>
  <p:tag name="ANNOTATION_END_4" val="14.9"/>
  <p:tag name="ANNOTATION_TOP_4" val="534"/>
  <p:tag name="ANNOTATION_LEFT_4" val="402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14.9"/>
  <p:tag name="ANNOTATION_TOP_5" val="642"/>
  <p:tag name="ANNOTATION_LEFT_5" val="327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COUNT" val="5"/>
  <p:tag name="ARTICULATE_USED_LAYOUT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BULLET_2" val="8226"/>
  <p:tag name="BULLET_3" val="8226"/>
  <p:tag name="BULLET_4" val="8226"/>
  <p:tag name="BULLET_5" val="8226"/>
  <p:tag name="BULLET_6" val="8226"/>
  <p:tag name="MARGIN_1" val="0"/>
  <p:tag name="MARGIN_2" val="36"/>
  <p:tag name="MARGIN_3" val="72"/>
  <p:tag name="MARGIN_4" val="108"/>
  <p:tag name="MARGIN_5" val="144"/>
  <p:tag name="FONT_SIZE" val="1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80a7c58f-9209-4d02-8349-6652be58a00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3"/>
  <p:tag name="ARTICULATE_AUDIO_RECORDED" val="1"/>
  <p:tag name="ELAPSEDTIME" val="19.2"/>
  <p:tag name="ANNOTATION_TYPE_1" val="0"/>
  <p:tag name="ANNOTATION_START_1" val="3.1"/>
  <p:tag name="ANNOTATION_END_1" val="5.5"/>
  <p:tag name="ANNOTATION_TOP_1" val="149"/>
  <p:tag name="ANNOTATION_LEFT_1" val="182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5.5"/>
  <p:tag name="ANNOTATION_END_2" val="9.3"/>
  <p:tag name="ANNOTATION_TOP_2" val="186"/>
  <p:tag name="ANNOTATION_LEFT_2" val="187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9.3"/>
  <p:tag name="ANNOTATION_END_3" val="12.1"/>
  <p:tag name="ANNOTATION_TOP_3" val="182"/>
  <p:tag name="ANNOTATION_LEFT_3" val="492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2.1"/>
  <p:tag name="ANNOTATION_END_4" val="14.9"/>
  <p:tag name="ANNOTATION_TOP_4" val="154"/>
  <p:tag name="ANNOTATION_LEFT_4" val="623"/>
  <p:tag name="ANNOTATION_WIDTH_4" val="186"/>
  <p:tag name="ANNOTATION_HEIGHT_4" val="186"/>
  <p:tag name="ANNOTATION_ANIMATION_4" val="4"/>
  <p:tag name="ANNOTATION_ROTATION_4" val="0"/>
  <p:tag name="ANNOTATION_SUB_TYPE_4" val="3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3969653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14.9"/>
  <p:tag name="ANNOTATION_END_5" val="18.1"/>
  <p:tag name="ANNOTATION_TOP_5" val="341"/>
  <p:tag name="ANNOTATION_LEFT_5" val="187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18.1"/>
  <p:tag name="ANNOTATION_TOP_6" val="497"/>
  <p:tag name="ANNOTATION_LEFT_6" val="219"/>
  <p:tag name="ANNOTATION_WIDTH_6" val="186"/>
  <p:tag name="ANNOTATION_HEIGHT_6" val="186"/>
  <p:tag name="ANNOTATION_ANIMATION_6" val="4"/>
  <p:tag name="ANNOTATION_ROTATION_6" val="0"/>
  <p:tag name="ANNOTATION_SUB_TYPE_6" val="3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3969653"/>
  <p:tag name="ANNOTATION_FILL_ALPHA_6" val="100"/>
  <p:tag name="ANNOTATION_BORDER_WIDTH_6" val="2"/>
  <p:tag name="ANNOTATION_SLIDE_WIDTH_6" val="960"/>
  <p:tag name="ANNOTATION_SLIDE_HEIGHT_6" val="720"/>
  <p:tag name="ANNOTATION_COUNT" val="6"/>
  <p:tag name="ARTICULATE_USED_LAYOUT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BULLET_2" val="8226"/>
  <p:tag name="BULLET_3" val="8226"/>
  <p:tag name="BULLET_4" val="8226"/>
  <p:tag name="BULLET_5" val="8226"/>
  <p:tag name="BULLET_6" val="8226"/>
  <p:tag name="MARGIN_1" val="0"/>
  <p:tag name="MARGIN_2" val="36"/>
  <p:tag name="MARGIN_3" val="72"/>
  <p:tag name="MARGIN_4" val="108"/>
  <p:tag name="MARGIN_5" val="144"/>
  <p:tag name="FONT_SIZE" val="1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5" val="0"/>
  <p:tag name="ANNOTATION_START_5" val="15.8"/>
  <p:tag name="ANNOTATION_TOP_5" val="261"/>
  <p:tag name="ANNOTATION_LEFT_5" val="302"/>
  <p:tag name="ANNOTATION_WIDTH_5" val="183"/>
  <p:tag name="ANNOTATION_HEIGHT_5" val="183"/>
  <p:tag name="ANNOTATION_ANIMATION_5" val="4"/>
  <p:tag name="ANNOTATION_ROTATION_5" val="0"/>
  <p:tag name="ANNOTATION_SUB_TYPE_5" val="3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3969653"/>
  <p:tag name="ANNOTATION_FILL_ALPHA_5" val="100"/>
  <p:tag name="ANNOTATION_BORDER_WIDTH_5" val="2"/>
  <p:tag name="ANNOTATION_SLIDE_WIDTH_5" val="960"/>
  <p:tag name="ANNOTATION_SLIDE_HEIGHT_5" val="720"/>
  <p:tag name="ARTICULATE_NAV_LEVEL" val="1"/>
  <p:tag name="ARTICULATE_SLIDE_PRESENTER_GUID" val="80a7c58f-9209-4d02-8349-6652be58a00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4"/>
  <p:tag name="ARTICULATE_AUDIO_RECORDED" val="1"/>
  <p:tag name="ELAPSEDTIME" val="13.6"/>
  <p:tag name="ANNOTATION_TYPE_1" val="0"/>
  <p:tag name="ANNOTATION_START_1" val="4.4"/>
  <p:tag name="ANNOTATION_END_1" val="6.1"/>
  <p:tag name="ANNOTATION_TOP_1" val="191"/>
  <p:tag name="ANNOTATION_LEFT_1" val="524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6.1"/>
  <p:tag name="ANNOTATION_END_2" val="8.5"/>
  <p:tag name="ANNOTATION_TOP_2" val="187"/>
  <p:tag name="ANNOTATION_LEFT_2" val="260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8.5"/>
  <p:tag name="ANNOTATION_END_3" val="10.8"/>
  <p:tag name="ANNOTATION_TOP_3" val="225"/>
  <p:tag name="ANNOTATION_LEFT_3" val="233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0.8"/>
  <p:tag name="ANNOTATION_TOP_4" val="218"/>
  <p:tag name="ANNOTATION_LEFT_4" val="364"/>
  <p:tag name="ANNOTATION_WIDTH_4" val="186"/>
  <p:tag name="ANNOTATION_HEIGHT_4" val="186"/>
  <p:tag name="ANNOTATION_ANIMATION_4" val="4"/>
  <p:tag name="ANNOTATION_ROTATION_4" val="0"/>
  <p:tag name="ANNOTATION_SUB_TYPE_4" val="3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3969653"/>
  <p:tag name="ANNOTATION_FILL_ALPHA_4" val="100"/>
  <p:tag name="ANNOTATION_BORDER_WIDTH_4" val="2"/>
  <p:tag name="ANNOTATION_SLIDE_WIDTH_4" val="960"/>
  <p:tag name="ANNOTATION_SLIDE_HEIGHT_4" val="720"/>
  <p:tag name="ANNOTATION_COUNT" val="4"/>
  <p:tag name="ARTICULATE_USED_LAYOUT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BULLET_2" val="8226"/>
  <p:tag name="BULLET_3" val="8226"/>
  <p:tag name="BULLET_4" val="8226"/>
  <p:tag name="BULLET_5" val="8226"/>
  <p:tag name="MARGIN_1" val="0"/>
  <p:tag name="MARGIN_2" val="36"/>
  <p:tag name="MARGIN_3" val="72"/>
  <p:tag name="MARGIN_4" val="108"/>
  <p:tag name="MARGIN_5" val="144"/>
  <p:tag name="FONT_SIZE" val="1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80a7c58f-9209-4d02-8349-6652be58a00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5"/>
  <p:tag name="ARTICULATE_AUDIO_RECORDED" val="1"/>
  <p:tag name="ELAPSEDTIME" val="31.6"/>
  <p:tag name="ANNOTATION_TYPE_1" val="0"/>
  <p:tag name="ANNOTATION_START_1" val="5.4"/>
  <p:tag name="ANNOTATION_END_1" val="6.1"/>
  <p:tag name="ANNOTATION_TOP_1" val="292"/>
  <p:tag name="ANNOTATION_LEFT_1" val="561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6.1"/>
  <p:tag name="ANNOTATION_END_2" val="9.6"/>
  <p:tag name="ANNOTATION_TOP_2" val="281"/>
  <p:tag name="ANNOTATION_LEFT_2" val="266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9.6"/>
  <p:tag name="ANNOTATION_END_3" val="12.8"/>
  <p:tag name="ANNOTATION_TOP_3" val="346"/>
  <p:tag name="ANNOTATION_LEFT_3" val="206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2.8"/>
  <p:tag name="ANNOTATION_END_4" val="18.4"/>
  <p:tag name="ANNOTATION_TOP_4" val="342"/>
  <p:tag name="ANNOTATION_LEFT_4" val="535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18.4"/>
  <p:tag name="ANNOTATION_END_5" val="21.7"/>
  <p:tag name="ANNOTATION_TOP_5" val="337"/>
  <p:tag name="ANNOTATION_LEFT_5" val="642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21.7"/>
  <p:tag name="ANNOTATION_END_6" val="26.8"/>
  <p:tag name="ANNOTATION_TOP_6" val="388"/>
  <p:tag name="ANNOTATION_LEFT_6" val="198"/>
  <p:tag name="ANNOTATION_WIDTH_6" val="186"/>
  <p:tag name="ANNOTATION_HEIGHT_6" val="186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TYPE_7" val="0"/>
  <p:tag name="ANNOTATION_START_7" val="26.8"/>
  <p:tag name="ANNOTATION_END_7" val="29.4"/>
  <p:tag name="ANNOTATION_TOP_7" val="491"/>
  <p:tag name="ANNOTATION_LEFT_7" val="241"/>
  <p:tag name="ANNOTATION_WIDTH_7" val="186"/>
  <p:tag name="ANNOTATION_HEIGHT_7" val="186"/>
  <p:tag name="ANNOTATION_ANIMATION_7" val="3"/>
  <p:tag name="ANNOTATION_ROTATION_7" val="180"/>
  <p:tag name="ANNOTATION_SUB_TYPE_7" val="2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683492"/>
  <p:tag name="ANNOTATION_FILL_ALPHA_7" val="100"/>
  <p:tag name="ANNOTATION_BORDER_WIDTH_7" val="2"/>
  <p:tag name="ANNOTATION_SLIDE_WIDTH_7" val="960"/>
  <p:tag name="ANNOTATION_SLIDE_HEIGHT_7" val="720"/>
  <p:tag name="ANNOTATION_TYPE_8" val="0"/>
  <p:tag name="ANNOTATION_START_8" val="29.4"/>
  <p:tag name="ANNOTATION_TOP_8" val="608"/>
  <p:tag name="ANNOTATION_LEFT_8" val="311"/>
  <p:tag name="ANNOTATION_WIDTH_8" val="186"/>
  <p:tag name="ANNOTATION_HEIGHT_8" val="186"/>
  <p:tag name="ANNOTATION_ANIMATION_8" val="4"/>
  <p:tag name="ANNOTATION_ROTATION_8" val="0"/>
  <p:tag name="ANNOTATION_SUB_TYPE_8" val="3"/>
  <p:tag name="ANNOTATION_LOOP_COUNT_8" val="1"/>
  <p:tag name="ANNOTATION_BOX_RADIUS_8" val="0"/>
  <p:tag name="ANNOTATION_SCALE_8" val="100"/>
  <p:tag name="ANNOTATION_BORDER_ALPHA_8" val="100"/>
  <p:tag name="ANNOTATION_BORDER_COLOR_8" val="16777215"/>
  <p:tag name="ANNOTATION_FILL_COLOR_8" val="3969653"/>
  <p:tag name="ANNOTATION_FILL_ALPHA_8" val="100"/>
  <p:tag name="ANNOTATION_BORDER_WIDTH_8" val="2"/>
  <p:tag name="ANNOTATION_SLIDE_WIDTH_8" val="960"/>
  <p:tag name="ANNOTATION_SLIDE_HEIGHT_8" val="720"/>
  <p:tag name="ANNOTATION_COUNT" val="8"/>
  <p:tag name="ARTICULATE_USED_LAYOUT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BULLET_2" val="8226"/>
  <p:tag name="BULLET_3" val="8226"/>
  <p:tag name="BULLET_4" val="8226"/>
  <p:tag name="BULLET_5" val="8226"/>
  <p:tag name="MARGIN_1" val="0"/>
  <p:tag name="MARGIN_2" val="36"/>
  <p:tag name="MARGIN_3" val="72"/>
  <p:tag name="MARGIN_4" val="108"/>
  <p:tag name="MARGIN_5" val="144"/>
  <p:tag name="FONT_SIZE" val="1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80a7c58f-9209-4d02-8349-6652be58a00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6"/>
  <p:tag name="ARTICULATE_AUDIO_RECORDED" val="1"/>
  <p:tag name="ELAPSEDTIME" val="19.8"/>
  <p:tag name="ANNOTATION_TYPE_1" val="0"/>
  <p:tag name="ANNOTATION_START_1" val="4.6"/>
  <p:tag name="ANNOTATION_END_1" val="5.7"/>
  <p:tag name="ANNOTATION_TOP_1" val="289"/>
  <p:tag name="ANNOTATION_LEFT_1" val="457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5.7"/>
  <p:tag name="ANNOTATION_END_2" val="7.6"/>
  <p:tag name="ANNOTATION_TOP_2" val="290"/>
  <p:tag name="ANNOTATION_LEFT_2" val="261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7.6"/>
  <p:tag name="ANNOTATION_END_3" val="11.2"/>
  <p:tag name="ANNOTATION_TOP_3" val="317"/>
  <p:tag name="ANNOTATION_LEFT_3" val="239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1.2"/>
  <p:tag name="ANNOTATION_END_4" val="14.7"/>
  <p:tag name="ANNOTATION_TOP_4" val="612"/>
  <p:tag name="ANNOTATION_LEFT_4" val="601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14.7"/>
  <p:tag name="ANNOTATION_END_5" val="17.6"/>
  <p:tag name="ANNOTATION_TOP_5" val="501"/>
  <p:tag name="ANNOTATION_LEFT_5" val="381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17.6"/>
  <p:tag name="ANNOTATION_TOP_6" val="515"/>
  <p:tag name="ANNOTATION_LEFT_6" val="279"/>
  <p:tag name="ANNOTATION_WIDTH_6" val="186"/>
  <p:tag name="ANNOTATION_HEIGHT_6" val="186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COUNT" val="6"/>
  <p:tag name="ARTICULATE_USED_LAYOUT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BULLET_2" val="8226"/>
  <p:tag name="BULLET_3" val="8226"/>
  <p:tag name="BULLET_4" val="8226"/>
  <p:tag name="BULLET_5" val="8226"/>
  <p:tag name="MARGIN_1" val="0"/>
  <p:tag name="MARGIN_2" val="36"/>
  <p:tag name="MARGIN_3" val="72"/>
  <p:tag name="MARGIN_4" val="108"/>
  <p:tag name="MARGIN_5" val="144"/>
  <p:tag name="FONT_SIZE" val="1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80a7c58f-9209-4d02-8349-6652be58a00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7"/>
  <p:tag name="ARTICULATE_AUDIO_RECORDED" val="1"/>
  <p:tag name="ELAPSEDTIME" val="21.4"/>
  <p:tag name="ANNOTATION_TYPE_1" val="0"/>
  <p:tag name="ANNOTATION_START_1" val="4.0"/>
  <p:tag name="ANNOTATION_END_1" val="6.8"/>
  <p:tag name="ANNOTATION_TOP_1" val="176"/>
  <p:tag name="ANNOTATION_LEFT_1" val="137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6.8"/>
  <p:tag name="ANNOTATION_END_2" val="9.6"/>
  <p:tag name="ANNOTATION_TOP_2" val="173"/>
  <p:tag name="ANNOTATION_LEFT_2" val="456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9.6"/>
  <p:tag name="ANNOTATION_END_3" val="13.3"/>
  <p:tag name="ANNOTATION_TOP_3" val="171"/>
  <p:tag name="ANNOTATION_LEFT_3" val="645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3.3"/>
  <p:tag name="ANNOTATION_END_4" val="20.2"/>
  <p:tag name="ANNOTATION_TOP_4" val="223"/>
  <p:tag name="ANNOTATION_LEFT_4" val="317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20.2"/>
  <p:tag name="ANNOTATION_TOP_5" val="275"/>
  <p:tag name="ANNOTATION_LEFT_5" val="250"/>
  <p:tag name="ANNOTATION_WIDTH_5" val="186"/>
  <p:tag name="ANNOTATION_HEIGHT_5" val="186"/>
  <p:tag name="ANNOTATION_ANIMATION_5" val="4"/>
  <p:tag name="ANNOTATION_ROTATION_5" val="0"/>
  <p:tag name="ANNOTATION_SUB_TYPE_5" val="3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3969653"/>
  <p:tag name="ANNOTATION_FILL_ALPHA_5" val="100"/>
  <p:tag name="ANNOTATION_BORDER_WIDTH_5" val="2"/>
  <p:tag name="ANNOTATION_SLIDE_WIDTH_5" val="960"/>
  <p:tag name="ANNOTATION_SLIDE_HEIGHT_5" val="720"/>
  <p:tag name="ANNOTATION_COUNT" val="5"/>
  <p:tag name="ARTICULATE_USED_LAYOUT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BULLET_2" val="8226"/>
  <p:tag name="BULLET_3" val="8226"/>
  <p:tag name="BULLET_4" val="8226"/>
  <p:tag name="BULLET_5" val="8226"/>
  <p:tag name="MARGIN_1" val="0"/>
  <p:tag name="MARGIN_2" val="36"/>
  <p:tag name="MARGIN_3" val="72"/>
  <p:tag name="MARGIN_4" val="108"/>
  <p:tag name="MARGIN_5" val="144"/>
  <p:tag name="FONT_SIZE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1" val="2"/>
  <p:tag name="ANNOTATION_START_1" val="2.6"/>
  <p:tag name="ANNOTATION_END_1" val="2.6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.6"/>
  <p:tag name="ANNOTATION_TOP_2" val="91"/>
  <p:tag name="ANNOTATION_LEFT_2" val="19"/>
  <p:tag name="ANNOTATION_WIDTH_2" val="404"/>
  <p:tag name="ANNOTATION_HEIGHT_2" val="10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RTICULATE_NAV_LEVEL" val="1"/>
  <p:tag name="ARTICULATE_SLIDE_PRESENTER_GUID" val="bba8cb10-4e2a-460c-9aa0-35eaf8935a34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8"/>
  <p:tag name="ARTICULATE_AUDIO_RECORDED" val="1"/>
  <p:tag name="ELAPSEDTIME" val="2.6"/>
  <p:tag name="ANNOTATION_COUNT" val="0"/>
  <p:tag name="ARTICULATE_USED_LAYOUT" val="1"/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bba8cb10-4e2a-460c-9aa0-35eaf8935a34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9"/>
  <p:tag name="ARTICULATE_AUDIO_RECORDED" val="1"/>
  <p:tag name="ELAPSEDTIME" val="4.2"/>
  <p:tag name="ANNOTATION_TYPE_1" val="2"/>
  <p:tag name="ANNOTATION_START_1" val="1.2"/>
  <p:tag name="ANNOTATION_END_1" val="1.2"/>
  <p:tag name="ANNOTATION_TOP_1" val="-62"/>
  <p:tag name="ANNOTATION_LEFT_1" val="-62"/>
  <p:tag name="ANNOTATION_WIDTH_1" val="1085"/>
  <p:tag name="ANNOTATION_HEIGHT_1" val="845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1.2"/>
  <p:tag name="ANNOTATION_TOP_2" val="168"/>
  <p:tag name="ANNOTATION_LEFT_2" val="347"/>
  <p:tag name="ANNOTATION_WIDTH_2" val="155"/>
  <p:tag name="ANNOTATION_HEIGHT_2" val="37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COUNT" val="2"/>
  <p:tag name="ARTICULATE_USED_LAYOUT" val="2"/>
</p:tagLst>
</file>

<file path=ppt/theme/theme1.xml><?xml version="1.0" encoding="utf-8"?>
<a:theme xmlns:a="http://schemas.openxmlformats.org/drawingml/2006/main" name="1_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790</Words>
  <Application>Microsoft Office PowerPoint</Application>
  <PresentationFormat>如螢幕大小 (4:3)</PresentationFormat>
  <Paragraphs>178</Paragraphs>
  <Slides>11</Slides>
  <Notes>11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11</vt:i4>
      </vt:variant>
    </vt:vector>
  </HeadingPairs>
  <TitlesOfParts>
    <vt:vector size="13" baseType="lpstr">
      <vt:lpstr>1_Office 佈景主題</vt:lpstr>
      <vt:lpstr>2_Office 佈景主題</vt:lpstr>
      <vt:lpstr>      AGP SYSTEM     – Master data   -Data management       by sales</vt:lpstr>
      <vt:lpstr>Essential data introduction</vt:lpstr>
      <vt:lpstr>Color group </vt:lpstr>
      <vt:lpstr>Search/ add color group </vt:lpstr>
      <vt:lpstr>Add color group </vt:lpstr>
      <vt:lpstr>Add color </vt:lpstr>
      <vt:lpstr>Add color </vt:lpstr>
      <vt:lpstr>Search/edit color group </vt:lpstr>
      <vt:lpstr>Edit color group </vt:lpstr>
      <vt:lpstr>Edit color </vt:lpstr>
      <vt:lpstr>Edit color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AGP系統介紹     – 基礎數據    - 業務維護</dc:title>
  <dc:creator>fenc21227</dc:creator>
  <cp:lastModifiedBy>fenc21227</cp:lastModifiedBy>
  <cp:revision>37</cp:revision>
  <dcterms:created xsi:type="dcterms:W3CDTF">2015-11-09T03:33:06Z</dcterms:created>
  <dcterms:modified xsi:type="dcterms:W3CDTF">2016-03-29T03:20:20Z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簡報1</vt:lpwstr>
  </property>
  <property fmtid="{D5CDD505-2E9C-101B-9397-08002B2CF9AE}" pid="3" name="ArticulateProjectVersion">
    <vt:lpwstr>7</vt:lpwstr>
  </property>
  <property fmtid="{D5CDD505-2E9C-101B-9397-08002B2CF9AE}" pid="4" name="ArticulateUseProject">
    <vt:lpwstr>1</vt:lpwstr>
  </property>
  <property fmtid="{D5CDD505-2E9C-101B-9397-08002B2CF9AE}" pid="5" name="ArticulateGUID">
    <vt:lpwstr>37619B82-AE30-420A-9B3A-AEB628037D44</vt:lpwstr>
  </property>
  <property fmtid="{D5CDD505-2E9C-101B-9397-08002B2CF9AE}" pid="6" name="ArticulateProjectFull">
    <vt:lpwstr>C:\Users\fenc21227\Desktop\Base data 1-4\Base data 1-4\00 基礎數據--2 color group.ppta</vt:lpwstr>
  </property>
</Properties>
</file>