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5.xml" ContentType="application/vnd.openxmlformats-officedocument.presentationml.tags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4" r:id="rId2"/>
    <p:sldId id="274" r:id="rId3"/>
    <p:sldId id="265" r:id="rId4"/>
    <p:sldId id="266" r:id="rId5"/>
    <p:sldId id="267" r:id="rId6"/>
    <p:sldId id="268" r:id="rId7"/>
    <p:sldId id="272" r:id="rId8"/>
    <p:sldId id="269" r:id="rId9"/>
    <p:sldId id="270" r:id="rId10"/>
    <p:sldId id="271" r:id="rId11"/>
    <p:sldId id="273" r:id="rId12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311B3-0B42-4FC7-B66F-B4BB8531E41C}" type="datetimeFigureOut">
              <a:rPr lang="zh-TW" altLang="en-US" smtClean="0"/>
              <a:t>2015/11/19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50AFA-EEFE-4626-AEF4-3B91165B0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6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791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890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933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611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166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273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501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822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224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51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603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5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3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208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7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3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4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125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25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8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5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33394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需求管理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652120" y="2564904"/>
            <a:ext cx="3384375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需求計劃開立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面料需求計劃單待維護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輔料</a:t>
            </a:r>
            <a:r>
              <a:rPr lang="zh-TW" altLang="en-US" sz="1800" dirty="0">
                <a:latin typeface="微軟正黑體" panose="020B0604030504040204" pitchFamily="34" charset="-120"/>
              </a:rPr>
              <a:t>需求計劃單待維護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面輔料需求計劃查詢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面輔料需求計劃維護查詢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面輔料需求資料導出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r>
              <a:rPr lang="en-US" altLang="zh-TW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120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面料維護 </a:t>
            </a:r>
            <a:r>
              <a:rPr lang="en-US" altLang="zh-TW" dirty="0" smtClean="0"/>
              <a:t>- </a:t>
            </a:r>
            <a:r>
              <a:rPr lang="zh-TW" altLang="en-US" dirty="0" smtClean="0"/>
              <a:t>供應商信息</a:t>
            </a:r>
            <a:endParaRPr lang="zh-TW" altLang="en-US" dirty="0"/>
          </a:p>
        </p:txBody>
      </p:sp>
      <p:pic>
        <p:nvPicPr>
          <p:cNvPr id="614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供應商信息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雙擊可查看此料件及供應商信息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系統預設由需求開立中供應商欄位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帶入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或可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點選添加供應商，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新增</a:t>
            </a:r>
            <a:r>
              <a:rPr lang="zh-TW" altLang="zh-CN" sz="1500" b="1" dirty="0">
                <a:solidFill>
                  <a:srgbClr val="01377F"/>
                </a:solidFill>
              </a:rPr>
              <a:t>該料件供應商。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2"/>
            <a:ext cx="5112568" cy="1812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向下箭號 2"/>
          <p:cNvSpPr/>
          <p:nvPr/>
        </p:nvSpPr>
        <p:spPr>
          <a:xfrm>
            <a:off x="3095836" y="3356992"/>
            <a:ext cx="25202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429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完成面料計劃維護</a:t>
            </a:r>
            <a:endParaRPr lang="zh-TW" altLang="en-US" dirty="0"/>
          </a:p>
        </p:txBody>
      </p:sp>
      <p:pic>
        <p:nvPicPr>
          <p:cNvPr id="819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473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CN" sz="1500" b="1" dirty="0">
                <a:solidFill>
                  <a:srgbClr val="01377F"/>
                </a:solidFill>
              </a:rPr>
              <a:t>完成後，點選</a:t>
            </a:r>
            <a:r>
              <a:rPr lang="en-US" altLang="zh-CN" sz="1500" b="1" dirty="0">
                <a:solidFill>
                  <a:srgbClr val="01377F"/>
                </a:solidFill>
              </a:rPr>
              <a:t>       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生成</a:t>
            </a:r>
            <a:r>
              <a:rPr lang="zh-TW" altLang="zh-CN" sz="1500" b="1" dirty="0">
                <a:solidFill>
                  <a:srgbClr val="01377F"/>
                </a:solidFill>
              </a:rPr>
              <a:t>購料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建議面料維護完成後，一次勾選產生購料單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不同供應商，會自動產生不同購料單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相同供應商，不同的料件出口國，會產生不同購料單</a:t>
            </a:r>
            <a:endParaRPr lang="zh-TW" altLang="en-US" sz="1500" b="1" dirty="0">
              <a:solidFill>
                <a:srgbClr val="FF000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618" y="73490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6265592" y="3467616"/>
            <a:ext cx="284473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</a:p>
          <a:p>
            <a:r>
              <a:rPr lang="zh-TW" altLang="en-US" sz="1500" b="1" dirty="0" smtClean="0">
                <a:solidFill>
                  <a:srgbClr val="FF0000"/>
                </a:solidFill>
              </a:rPr>
              <a:t>生成同一張購</a:t>
            </a:r>
            <a:r>
              <a:rPr lang="zh-TW" altLang="en-US" sz="1500" b="1" dirty="0">
                <a:solidFill>
                  <a:srgbClr val="FF0000"/>
                </a:solidFill>
              </a:rPr>
              <a:t>料單的條件：</a:t>
            </a:r>
          </a:p>
          <a:p>
            <a:r>
              <a:rPr lang="zh-TW" altLang="en-US" sz="1500" b="1" dirty="0">
                <a:solidFill>
                  <a:srgbClr val="01377F"/>
                </a:solidFill>
              </a:rPr>
              <a:t>相同付匯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相同供應商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料件管理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貿易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方式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物料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類別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幣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別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相同料件出口</a:t>
            </a:r>
            <a:r>
              <a:rPr lang="zh-TW" altLang="en-US" sz="1500" b="1" dirty="0">
                <a:solidFill>
                  <a:srgbClr val="01377F"/>
                </a:solidFill>
              </a:rPr>
              <a:t>國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47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8720"/>
            <a:ext cx="8470800" cy="51840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節點功能：</a:t>
            </a:r>
            <a:endParaRPr lang="en-US" altLang="zh-TW" dirty="0" smtClean="0"/>
          </a:p>
          <a:p>
            <a:r>
              <a:rPr lang="zh-TW" altLang="en-US" dirty="0"/>
              <a:t>計算面料需求總購量 </a:t>
            </a:r>
            <a:r>
              <a:rPr lang="en-US" altLang="zh-TW" dirty="0"/>
              <a:t>= 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/>
              <a:t>成衣數量 </a:t>
            </a:r>
            <a:r>
              <a:rPr lang="en-US" altLang="zh-TW" dirty="0"/>
              <a:t>*</a:t>
            </a:r>
            <a:r>
              <a:rPr lang="zh-TW" altLang="en-US" dirty="0"/>
              <a:t> 單件用量 </a:t>
            </a:r>
            <a:r>
              <a:rPr lang="en-US" altLang="zh-TW" dirty="0"/>
              <a:t>* </a:t>
            </a:r>
            <a:r>
              <a:rPr lang="en-US" altLang="zh-TW" dirty="0" smtClean="0"/>
              <a:t>(1+</a:t>
            </a:r>
            <a:r>
              <a:rPr lang="zh-TW" altLang="en-US" dirty="0" smtClean="0"/>
              <a:t>損耗</a:t>
            </a:r>
            <a:r>
              <a:rPr lang="en-US" altLang="zh-TW" dirty="0" smtClean="0"/>
              <a:t>%)</a:t>
            </a:r>
            <a:endParaRPr lang="en-US" altLang="zh-TW" dirty="0"/>
          </a:p>
          <a:p>
            <a:pPr>
              <a:buFont typeface="+mj-lt"/>
              <a:buAutoNum type="arabicPeriod" startAt="2"/>
            </a:pPr>
            <a:r>
              <a:rPr lang="zh-TW" altLang="en-US" dirty="0" smtClean="0"/>
              <a:t>新增樣品數量</a:t>
            </a:r>
            <a:endParaRPr lang="en-US" altLang="zh-TW" dirty="0" smtClean="0"/>
          </a:p>
          <a:p>
            <a:pPr>
              <a:buFont typeface="+mj-lt"/>
              <a:buAutoNum type="arabicPeriod" startAt="2"/>
            </a:pPr>
            <a:r>
              <a:rPr lang="zh-TW" altLang="en-US" dirty="0" smtClean="0">
                <a:solidFill>
                  <a:srgbClr val="FF0000"/>
                </a:solidFill>
              </a:rPr>
              <a:t>當修改面料基礎資料時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刷新</a:t>
            </a:r>
            <a:r>
              <a:rPr lang="en-US" altLang="zh-TW" dirty="0" smtClean="0"/>
              <a:t>PM001</a:t>
            </a:r>
            <a:r>
              <a:rPr lang="zh-TW" altLang="en-US" dirty="0" smtClean="0"/>
              <a:t>面料需求開立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刷新</a:t>
            </a:r>
            <a:r>
              <a:rPr lang="en-US" altLang="zh-TW" dirty="0" smtClean="0"/>
              <a:t>PM003</a:t>
            </a:r>
            <a:r>
              <a:rPr lang="zh-TW" altLang="en-US" dirty="0" smtClean="0"/>
              <a:t>面</a:t>
            </a:r>
            <a:r>
              <a:rPr lang="zh-TW" altLang="en-US" dirty="0"/>
              <a:t>料需求</a:t>
            </a:r>
            <a:r>
              <a:rPr lang="zh-TW" altLang="en-US" dirty="0" smtClean="0"/>
              <a:t>維護</a:t>
            </a:r>
            <a:endParaRPr lang="en-US" altLang="zh-TW" dirty="0" smtClean="0"/>
          </a:p>
          <a:p>
            <a:pPr>
              <a:buFont typeface="+mj-lt"/>
              <a:buAutoNum type="arabicPeriod" startAt="4"/>
            </a:pPr>
            <a:r>
              <a:rPr lang="zh-TW" altLang="en-US" dirty="0"/>
              <a:t>當修改</a:t>
            </a:r>
            <a:r>
              <a:rPr lang="zh-TW" altLang="en-US" dirty="0">
                <a:solidFill>
                  <a:srgbClr val="FF0000"/>
                </a:solidFill>
              </a:rPr>
              <a:t>面料需求開立</a:t>
            </a:r>
            <a:r>
              <a:rPr lang="zh-TW" altLang="en-US" dirty="0"/>
              <a:t>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/>
              <a:t>→ 刷新</a:t>
            </a:r>
            <a:r>
              <a:rPr lang="en-US" altLang="zh-TW" dirty="0"/>
              <a:t>PM003</a:t>
            </a:r>
            <a:r>
              <a:rPr lang="zh-TW" altLang="en-US" dirty="0"/>
              <a:t>面料需求維護</a:t>
            </a:r>
            <a:endParaRPr lang="en-US" altLang="zh-TW" dirty="0"/>
          </a:p>
          <a:p>
            <a:pPr>
              <a:buFont typeface="+mj-lt"/>
              <a:buAutoNum type="arabicPeriod" startAt="5"/>
            </a:pPr>
            <a:r>
              <a:rPr lang="zh-TW" altLang="en-US" dirty="0">
                <a:solidFill>
                  <a:srgbClr val="FF0000"/>
                </a:solidFill>
              </a:rPr>
              <a:t>庫存做法？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Font typeface="+mj-lt"/>
              <a:buAutoNum type="arabicPeriod" startAt="5"/>
            </a:pPr>
            <a:endParaRPr lang="en-US" altLang="zh-TW" dirty="0">
              <a:solidFill>
                <a:srgbClr val="FF0000"/>
              </a:solidFill>
            </a:endParaRPr>
          </a:p>
          <a:p>
            <a:pPr>
              <a:buAutoNum type="arabicPeriod" startAt="5"/>
            </a:pPr>
            <a:endParaRPr lang="en-US" altLang="zh-TW" dirty="0" smtClean="0"/>
          </a:p>
          <a:p>
            <a:pPr>
              <a:buAutoNum type="arabicPeriod" startAt="5"/>
            </a:pPr>
            <a:endParaRPr lang="en-US" altLang="zh-TW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74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面料需求計劃單待維護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進入需求管理→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[PM003]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面料需求計劃單待維護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91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查詢待維護面料計劃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299263" y="679044"/>
            <a:ext cx="2843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依需求輸入基本信息查詢條件，點選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刷新單據：</a:t>
            </a:r>
            <a:r>
              <a:rPr lang="zh-TW" altLang="zh-CN" sz="1500" b="1" dirty="0">
                <a:solidFill>
                  <a:srgbClr val="FF0000"/>
                </a:solidFill>
              </a:rPr>
              <a:t>若修改過</a:t>
            </a:r>
            <a:r>
              <a:rPr lang="zh-TW" altLang="zh-CN" sz="1500" b="1" dirty="0" smtClean="0">
                <a:solidFill>
                  <a:srgbClr val="FF0000"/>
                </a:solidFill>
              </a:rPr>
              <a:t>需求開立，</a:t>
            </a:r>
            <a:r>
              <a:rPr lang="zh-TW" altLang="en-US" sz="1500" b="1" dirty="0">
                <a:solidFill>
                  <a:srgbClr val="FF0000"/>
                </a:solidFill>
              </a:rPr>
              <a:t>按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右鍵點選</a:t>
            </a:r>
            <a:r>
              <a:rPr lang="zh-TW" altLang="zh-CN" sz="1500" b="1" dirty="0" smtClean="0">
                <a:solidFill>
                  <a:srgbClr val="FF0000"/>
                </a:solidFill>
              </a:rPr>
              <a:t>刷新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單據</a:t>
            </a:r>
            <a:r>
              <a:rPr lang="zh-TW" altLang="zh-CN" sz="1500" b="1" dirty="0" smtClean="0">
                <a:solidFill>
                  <a:srgbClr val="FF0000"/>
                </a:solidFill>
              </a:rPr>
              <a:t>以</a:t>
            </a:r>
            <a:r>
              <a:rPr lang="zh-TW" altLang="zh-CN" sz="1500" b="1" dirty="0">
                <a:solidFill>
                  <a:srgbClr val="FF0000"/>
                </a:solidFill>
              </a:rPr>
              <a:t>抓取最新</a:t>
            </a:r>
            <a:r>
              <a:rPr lang="zh-TW" altLang="zh-CN" sz="1500" b="1" dirty="0" smtClean="0">
                <a:solidFill>
                  <a:srgbClr val="FF0000"/>
                </a:solidFill>
              </a:rPr>
              <a:t>數據</a:t>
            </a:r>
            <a:endParaRPr lang="en-US" altLang="zh-TW" sz="15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樣品維護：如需維護樣品，點選右鍵，選擇樣品維護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(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維護方式可參考面料維護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-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樣品維護方法二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)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958531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8334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9807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94708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8" y="4186716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80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面料維護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點選          進行面料維護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狀態說明：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50138"/>
            <a:ext cx="4667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299263" y="1881699"/>
            <a:ext cx="2300630" cy="3231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黃色：選擇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單據，可維護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99263" y="2206606"/>
            <a:ext cx="2108269" cy="3231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綠色：已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維護，可修改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299263" y="2529771"/>
            <a:ext cx="2877711" cy="3231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灰色：已生成購料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單，不可維護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493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面料維護 </a:t>
            </a:r>
            <a:r>
              <a:rPr lang="en-US" altLang="zh-TW" dirty="0" smtClean="0"/>
              <a:t>- </a:t>
            </a:r>
            <a:r>
              <a:rPr lang="zh-TW" altLang="en-US" dirty="0" smtClean="0"/>
              <a:t>樣品維護方法一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樣品維護方法一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樣品類別：下拉選擇樣品類別。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9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2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樣品數量：輸入樣品數量。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是否收費：勾選是否為收費樣品。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說明：依需求自行輸入。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完成後，點選添加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**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當供應商信息不維護時，可直接點選保存</a:t>
            </a:r>
            <a:endParaRPr lang="en-US" altLang="zh-TW" sz="15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454980"/>
            <a:ext cx="12001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4137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面料維護 </a:t>
            </a:r>
            <a:r>
              <a:rPr lang="en-US" altLang="zh-TW" dirty="0" smtClean="0"/>
              <a:t>- </a:t>
            </a:r>
            <a:r>
              <a:rPr lang="zh-TW" altLang="en-US" dirty="0" smtClean="0"/>
              <a:t>樣品維護方法二</a:t>
            </a:r>
            <a:endParaRPr lang="zh-TW" altLang="en-US" dirty="0"/>
          </a:p>
        </p:txBody>
      </p:sp>
      <p:pic>
        <p:nvPicPr>
          <p:cNvPr id="717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6300192" y="692696"/>
            <a:ext cx="2843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樣品維護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方法二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按右鍵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zh-CN" sz="1500" b="1" dirty="0" smtClean="0">
                <a:solidFill>
                  <a:srgbClr val="01377F"/>
                </a:solidFill>
              </a:rPr>
              <a:t>過濾</a:t>
            </a:r>
            <a:r>
              <a:rPr lang="zh-TW" altLang="zh-CN" sz="1500" b="1" dirty="0">
                <a:solidFill>
                  <a:srgbClr val="01377F"/>
                </a:solidFill>
              </a:rPr>
              <a:t>條件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樣品選擇：選擇樣品類別。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FEPO</a:t>
            </a:r>
            <a:r>
              <a:rPr lang="zh-TW" altLang="zh-CN" sz="1500" b="1" dirty="0">
                <a:solidFill>
                  <a:srgbClr val="01377F"/>
                </a:solidFill>
              </a:rPr>
              <a:t>：選擇</a:t>
            </a:r>
            <a:r>
              <a:rPr lang="en-US" altLang="zh-CN" sz="1500" b="1" dirty="0">
                <a:solidFill>
                  <a:srgbClr val="01377F"/>
                </a:solidFill>
              </a:rPr>
              <a:t>FEPO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COMB</a:t>
            </a:r>
            <a:r>
              <a:rPr lang="zh-TW" altLang="zh-CN" sz="1500" b="1" dirty="0">
                <a:solidFill>
                  <a:srgbClr val="01377F"/>
                </a:solidFill>
              </a:rPr>
              <a:t>：選擇</a:t>
            </a:r>
            <a:r>
              <a:rPr lang="en-US" altLang="zh-CN" sz="1500" b="1" dirty="0">
                <a:solidFill>
                  <a:srgbClr val="01377F"/>
                </a:solidFill>
              </a:rPr>
              <a:t>COMB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物料編號：選擇物料編號。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zh-CN" sz="1500" b="1" dirty="0" smtClean="0">
                <a:solidFill>
                  <a:srgbClr val="01377F"/>
                </a:solidFill>
              </a:rPr>
              <a:t>結果</a:t>
            </a:r>
            <a:r>
              <a:rPr lang="zh-TW" altLang="zh-CN" sz="1500" b="1" dirty="0">
                <a:solidFill>
                  <a:srgbClr val="01377F"/>
                </a:solidFill>
              </a:rPr>
              <a:t>明細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數量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：批量</a:t>
            </a:r>
            <a:r>
              <a:rPr lang="zh-TW" altLang="zh-CN" sz="1500" b="1" dirty="0">
                <a:solidFill>
                  <a:srgbClr val="01377F"/>
                </a:solidFill>
              </a:rPr>
              <a:t>填充樣品數量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。或者</a:t>
            </a:r>
            <a:r>
              <a:rPr lang="zh-TW" altLang="zh-CN" sz="1500" b="1" dirty="0">
                <a:solidFill>
                  <a:srgbClr val="01377F"/>
                </a:solidFill>
              </a:rPr>
              <a:t>可由下方查詢結果針對所勾選的樣品形式，進行單筆輸入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是否收費：批量填充是否收費的選擇。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備註：批量填充備註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完成後，點選</a:t>
            </a:r>
            <a:r>
              <a:rPr lang="en-US" altLang="zh-TW" sz="1500" b="1" dirty="0">
                <a:solidFill>
                  <a:srgbClr val="01377F"/>
                </a:solidFill>
              </a:rPr>
              <a:t>  </a:t>
            </a:r>
            <a:r>
              <a:rPr lang="en-US" altLang="zh-CN" sz="1500" b="1" dirty="0">
                <a:solidFill>
                  <a:srgbClr val="01377F"/>
                </a:solidFill>
              </a:rPr>
              <a:t>     </a:t>
            </a:r>
            <a:r>
              <a:rPr lang="zh-TW" altLang="zh-CN" sz="1500" b="1" dirty="0">
                <a:solidFill>
                  <a:srgbClr val="01377F"/>
                </a:solidFill>
              </a:rPr>
              <a:t>鈕以保存</a:t>
            </a:r>
            <a:endParaRPr lang="zh-CN" altLang="zh-CN" sz="1500" b="1" dirty="0">
              <a:solidFill>
                <a:srgbClr val="01377F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047" y="5099252"/>
            <a:ext cx="2762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65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面料</a:t>
            </a:r>
            <a:r>
              <a:rPr lang="zh-TW" altLang="en-US" dirty="0" smtClean="0"/>
              <a:t>維護 </a:t>
            </a:r>
            <a:r>
              <a:rPr lang="en-US" altLang="zh-TW" dirty="0" smtClean="0"/>
              <a:t>– </a:t>
            </a:r>
            <a:r>
              <a:rPr lang="zh-TW" altLang="en-US" dirty="0" smtClean="0"/>
              <a:t>庫存</a:t>
            </a:r>
            <a:r>
              <a:rPr lang="en-US" altLang="zh-TW" dirty="0" smtClean="0"/>
              <a:t>/</a:t>
            </a:r>
            <a:r>
              <a:rPr lang="zh-TW" altLang="en-US" dirty="0" smtClean="0"/>
              <a:t>大貨加量信息</a:t>
            </a:r>
            <a:endParaRPr lang="zh-TW" altLang="en-US" dirty="0"/>
          </a:p>
        </p:txBody>
      </p:sp>
      <p:pic>
        <p:nvPicPr>
          <p:cNvPr id="5122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庫存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/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大貨加量信息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庫存信息：目前未使用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大貨加量：輸入大貨加量數量後，自動寫入下方供應商信息。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FF0000"/>
                </a:solidFill>
              </a:rPr>
              <a:t>**</a:t>
            </a:r>
            <a:r>
              <a:rPr lang="zh-TW" altLang="en-US" sz="1500" b="1" dirty="0">
                <a:solidFill>
                  <a:srgbClr val="FF0000"/>
                </a:solidFill>
              </a:rPr>
              <a:t>當供應商信息不維護時，可直接點選保存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面</a:t>
            </a:r>
            <a:r>
              <a:rPr lang="zh-TW" altLang="en-US" dirty="0" smtClean="0"/>
              <a:t>料</a:t>
            </a:r>
            <a:r>
              <a:rPr lang="zh-TW" altLang="en-US" dirty="0"/>
              <a:t>維護</a:t>
            </a:r>
            <a:r>
              <a:rPr lang="en-US" altLang="zh-TW" dirty="0"/>
              <a:t> – </a:t>
            </a:r>
            <a:r>
              <a:rPr lang="zh-TW" altLang="en-US" dirty="0"/>
              <a:t>調撥維護</a:t>
            </a:r>
            <a:r>
              <a:rPr lang="en-US" altLang="zh-TW" dirty="0"/>
              <a:t>(</a:t>
            </a:r>
            <a:r>
              <a:rPr lang="zh-TW" altLang="en-US" dirty="0"/>
              <a:t>目前不使用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調撥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維護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(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非產地庫存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)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目前不使用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13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1"/>
  <p:tag name="ARTICULATE_REFERENCE_ID" val="e70e8a7a-cb1f-42ad-8f0f-674c51a8f231"/>
  <p:tag name="TAG_BACKING_FORM_KEY" val="13502590-c:\users\fenc21227\desktop\sop-ppt\02 需求管理\02 需求管理 --2 面料需求計劃單待維護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7"/>
  <p:tag name="ARTICULATE_AUDIO_RECORDED" val="1"/>
  <p:tag name="ELAPSEDTIME" val="9"/>
  <p:tag name="ARTICULATE_USED_LAYOUT" val="2"/>
  <p:tag name="ANNOTATION_TYPE_1" val="0"/>
  <p:tag name="ANNOTATION_START_1" val="4.2"/>
  <p:tag name="ANNOTATION_TOP_1" val="429"/>
  <p:tag name="ANNOTATION_LEFT_1" val="57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8"/>
  <p:tag name="ARTICULATE_AUDIO_RECORDED" val="1"/>
  <p:tag name="ELAPSEDTIME" val="38.5"/>
  <p:tag name="ARTICULATE_USED_LAYOUT" val="2"/>
  <p:tag name="ANNOTATION_TYPE_1" val="1"/>
  <p:tag name="ANNOTATION_START_1" val="6.7"/>
  <p:tag name="ANNOTATION_END_1" val="15.4"/>
  <p:tag name="ANNOTATION_TOP_1" val="166"/>
  <p:tag name="ANNOTATION_LEFT_1" val="22"/>
  <p:tag name="ANNOTATION_WIDTH_1" val="629"/>
  <p:tag name="ANNOTATION_HEIGHT_1" val="29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5.4"/>
  <p:tag name="ANNOTATION_END_2" val="19.8"/>
  <p:tag name="ANNOTATION_TOP_2" val="209"/>
  <p:tag name="ANNOTATION_LEFT_2" val="121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9.8"/>
  <p:tag name="ANNOTATION_END_3" val="24.5"/>
  <p:tag name="ANNOTATION_TOP_3" val="209"/>
  <p:tag name="ANNOTATION_LEFT_3" val="235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4.5"/>
  <p:tag name="ANNOTATION_END_4" val="29.1"/>
  <p:tag name="ANNOTATION_TOP_4" val="209"/>
  <p:tag name="ANNOTATION_LEFT_4" val="351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9.1"/>
  <p:tag name="ANNOTATION_END_5" val="34.6"/>
  <p:tag name="ANNOTATION_TOP_5" val="208"/>
  <p:tag name="ANNOTATION_LEFT_5" val="459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34.6"/>
  <p:tag name="ANNOTATION_TOP_6" val="190"/>
  <p:tag name="ANNOTATION_LEFT_6" val="544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3"/>
  <p:tag name="ANNOTATION_SLIDE_WIDTH_6" val="960"/>
  <p:tag name="ANNOTATION_SLIDE_HEIGHT_6" val="720"/>
  <p:tag name="ANNOTATION_COUNT" val="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2"/>
  <p:tag name="ARTICULATE_AUDIO_RECORDED" val="1"/>
  <p:tag name="ELAPSEDTIME" val="70.3"/>
  <p:tag name="ARTICULATE_USED_LAYOUT" val="2"/>
  <p:tag name="ANNOTATION_TYPE_1" val="1"/>
  <p:tag name="ANNOTATION_START_1" val="13.4"/>
  <p:tag name="ANNOTATION_END_1" val="17.4"/>
  <p:tag name="ANNOTATION_TOP_1" val="166"/>
  <p:tag name="ANNOTATION_LEFT_1" val="10"/>
  <p:tag name="ANNOTATION_WIDTH_1" val="649"/>
  <p:tag name="ANNOTATION_HEIGHT_1" val="12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7.4"/>
  <p:tag name="ANNOTATION_END_2" val="22.4"/>
  <p:tag name="ANNOTATION_TOP_2" val="211"/>
  <p:tag name="ANNOTATION_LEFT_2" val="620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22.4"/>
  <p:tag name="ANNOTATION_END_3" val="25.6"/>
  <p:tag name="ANNOTATION_TOP_3" val="240"/>
  <p:tag name="ANNOTATION_LEFT_3" val="99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5.6"/>
  <p:tag name="ANNOTATION_END_4" val="29.0"/>
  <p:tag name="ANNOTATION_TOP_4" val="237"/>
  <p:tag name="ANNOTATION_LEFT_4" val="308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9.0"/>
  <p:tag name="ANNOTATION_END_5" val="33.3"/>
  <p:tag name="ANNOTATION_TOP_5" val="237"/>
  <p:tag name="ANNOTATION_LEFT_5" val="512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33.3"/>
  <p:tag name="ANNOTATION_END_6" val="39.1"/>
  <p:tag name="ANNOTATION_TOP_6" val="258"/>
  <p:tag name="ANNOTATION_LEFT_6" val="297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3"/>
  <p:tag name="ANNOTATION_SLIDE_WIDTH_6" val="960"/>
  <p:tag name="ANNOTATION_SLIDE_HEIGHT_6" val="720"/>
  <p:tag name="ANNOTATION_TYPE_7" val="1"/>
  <p:tag name="ANNOTATION_START_7" val="39.1"/>
  <p:tag name="ANNOTATION_END_7" val="66.0"/>
  <p:tag name="ANNOTATION_TOP_7" val="290"/>
  <p:tag name="ANNOTATION_LEFT_7" val="16"/>
  <p:tag name="ANNOTATION_WIDTH_7" val="637"/>
  <p:tag name="ANNOTATION_HEIGHT_7" val="304"/>
  <p:tag name="ANNOTATION_ANIMATION_7" val="2"/>
  <p:tag name="ANNOTATION_ROTATION_7" val="0"/>
  <p:tag name="ANNOTATION_SUB_TYPE_7" val="9"/>
  <p:tag name="ANNOTATION_LOOP_COUNT_7" val="3"/>
  <p:tag name="ANNOTATION_BOX_RADIUS_7" val="5"/>
  <p:tag name="ANNOTATION_SCALE_7" val="0"/>
  <p:tag name="ANNOTATION_BORDER_ALPHA_7" val="100"/>
  <p:tag name="ANNOTATION_BORDER_COLOR_7" val="0"/>
  <p:tag name="ANNOTATION_FILL_COLOR_7" val="255"/>
  <p:tag name="ANNOTATION_FILL_ALPHA_7" val="100"/>
  <p:tag name="ANNOTATION_BORDER_WIDTH_7" val="3"/>
  <p:tag name="ANNOTATION_SLIDE_WIDTH_7" val="960"/>
  <p:tag name="ANNOTATION_SLIDE_HEIGHT_7" val="720"/>
  <p:tag name="ANNOTATION_TYPE_8" val="0"/>
  <p:tag name="ANNOTATION_START_8" val="66.0"/>
  <p:tag name="ANNOTATION_TOP_8" val="150"/>
  <p:tag name="ANNOTATION_LEFT_8" val="17"/>
  <p:tag name="ANNOTATION_WIDTH_8" val="183"/>
  <p:tag name="ANNOTATION_HEIGHT_8" val="183"/>
  <p:tag name="ANNOTATION_ANIMATION_8" val="3"/>
  <p:tag name="ANNOTATION_ROTATION_8" val="27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3"/>
  <p:tag name="ANNOTATION_SLIDE_WIDTH_8" val="960"/>
  <p:tag name="ANNOTATION_SLIDE_HEIGHT_8" val="720"/>
  <p:tag name="ANNOTATION_COUNT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9"/>
  <p:tag name="ARTICULATE_AUDIO_RECORDED" val="1"/>
  <p:tag name="ELAPSEDTIME" val="25.5"/>
  <p:tag name="ARTICULATE_USED_LAYOUT" val="2"/>
  <p:tag name="ANNOTATION_TYPE_3" val="2"/>
  <p:tag name="ANNOTATION_START_3" val="13.8"/>
  <p:tag name="ANNOTATION_TOP_3" val="368"/>
  <p:tag name="ANNOTATION_LEFT_3" val="26"/>
  <p:tag name="ANNOTATION_WIDTH_3" val="621"/>
  <p:tag name="ANNOTATION_HEIGHT_3" val="93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1" val="1"/>
  <p:tag name="ANNOTATION_START_1" val="4.1"/>
  <p:tag name="ANNOTATION_END_1" val="15.2"/>
  <p:tag name="ANNOTATION_TOP_1" val="162"/>
  <p:tag name="ANNOTATION_LEFT_1" val="22"/>
  <p:tag name="ANNOTATION_WIDTH_1" val="626"/>
  <p:tag name="ANNOTATION_HEIGHT_1" val="296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5.2"/>
  <p:tag name="ANNOTATION_TOP_2" val="431"/>
  <p:tag name="ANNOTATION_LEFT_2" val="241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COUN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0"/>
  <p:tag name="ARTICULATE_AUDIO_RECORDED" val="1"/>
  <p:tag name="ELAPSEDTIME" val="8.8"/>
  <p:tag name="ARTICULATE_USED_LAYOUT" val="2"/>
  <p:tag name="ANNOTATION_TYPE_1" val="1"/>
  <p:tag name="ANNOTATION_START_1" val="1.5"/>
  <p:tag name="ANNOTATION_END_1" val="5.6"/>
  <p:tag name="ANNOTATION_TOP_1" val="168"/>
  <p:tag name="ANNOTATION_LEFT_1" val="28"/>
  <p:tag name="ANNOTATION_WIDTH_1" val="624"/>
  <p:tag name="ANNOTATION_HEIGHT_1" val="279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5.6"/>
  <p:tag name="ANNOTATION_TOP_2" val="334"/>
  <p:tag name="ANNOTATION_LEFT_2" val="307"/>
  <p:tag name="ANNOTATION_WIDTH_2" val="183"/>
  <p:tag name="ANNOTATION_HEIGHT_2" val="183"/>
  <p:tag name="ANNOTATION_ANIMATION_2" val="4"/>
  <p:tag name="ANNOTATION_ROTATION_2" val="0"/>
  <p:tag name="ANNOTATION_SUB_TYPE_2" val="7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487637"/>
  <p:tag name="ANNOTATION_FILL_ALPHA_2" val="100"/>
  <p:tag name="ANNOTATION_BORDER_WIDTH_2" val="3"/>
  <p:tag name="ANNOTATION_SLIDE_WIDTH_2" val="960"/>
  <p:tag name="ANNOTATION_SLIDE_HEIGHT_2" val="720"/>
  <p:tag name="ANNOTATION_COUN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1"/>
  <p:tag name="ARTICULATE_AUDIO_RECORDED" val="1"/>
  <p:tag name="ELAPSEDTIME" val="20.482"/>
  <p:tag name="TIMELINE" val="5.90/13.19"/>
  <p:tag name="ARTICULATE_USED_LAYOUT" val="2"/>
  <p:tag name="ANNOTATION_TYPE_1" val="1"/>
  <p:tag name="ANNOTATION_START_1" val="3.9"/>
  <p:tag name="ANNOTATION_END_1" val="14.0"/>
  <p:tag name="ANNOTATION_TOP_1" val="163"/>
  <p:tag name="ANNOTATION_LEFT_1" val="13"/>
  <p:tag name="ANNOTATION_WIDTH_1" val="642"/>
  <p:tag name="ANNOTATION_HEIGHT_1" val="446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4.0"/>
  <p:tag name="ANNOTATION_END_2" val="21.6"/>
  <p:tag name="ANNOTATION_TOP_2" val="287"/>
  <p:tag name="ANNOTATION_LEFT_2" val="588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21.6"/>
  <p:tag name="ANNOTATION_TOP_3" val="641"/>
  <p:tag name="ANNOTATION_LEFT_3" val="96"/>
  <p:tag name="ANNOTATION_WIDTH_3" val="183"/>
  <p:tag name="ANNOTATION_HEIGHT_3" val="183"/>
  <p:tag name="ANNOTATION_ANIMATION_3" val="4"/>
  <p:tag name="ANNOTATION_ROTATION_3" val="0"/>
  <p:tag name="ANNOTATION_SUB_TYPE_3" val="3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969653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3"/>
  <p:tag name="ARTICULATE_AUDIO_RECORDED" val="1"/>
  <p:tag name="ELAPSEDTIME" val="19.7"/>
  <p:tag name="ARTICULATE_USED_LAYOUT" val="2"/>
  <p:tag name="ANNOTATION_TYPE_4" val="2"/>
  <p:tag name="ANNOTATION_START_4" val="19.3"/>
  <p:tag name="ANNOTATION_END_4" val="19.3"/>
  <p:tag name="ANNOTATION_TOP_4" val="-61"/>
  <p:tag name="ANNOTATION_LEFT_4" val="-61"/>
  <p:tag name="ANNOTATION_WIDTH_4" val="1082"/>
  <p:tag name="ANNOTATION_HEIGHT_4" val="843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9.3"/>
  <p:tag name="ANNOTATION_TOP_5" val="357"/>
  <p:tag name="ANNOTATION_LEFT_5" val="663"/>
  <p:tag name="ANNOTATION_WIDTH_5" val="252"/>
  <p:tag name="ANNOTATION_HEIGHT_5" val="252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1" val="0"/>
  <p:tag name="ANNOTATION_START_1" val="7.6"/>
  <p:tag name="ANNOTATION_END_1" val="12.3"/>
  <p:tag name="ANNOTATION_TOP_1" val="147"/>
  <p:tag name="ANNOTATION_LEFT_1" val="51"/>
  <p:tag name="ANNOTATION_WIDTH_1" val="183"/>
  <p:tag name="ANNOTATION_HEIGHT_1" val="183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2"/>
  <p:tag name="ANNOTATION_START_2" val="12.3"/>
  <p:tag name="ANNOTATION_END_2" val="12.3"/>
  <p:tag name="ANNOTATION_TOP_2" val="-61"/>
  <p:tag name="ANNOTATION_LEFT_2" val="-61"/>
  <p:tag name="ANNOTATION_WIDTH_2" val="1082"/>
  <p:tag name="ANNOTATION_HEIGHT_2" val="843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2.3"/>
  <p:tag name="ANNOTATION_TOP_3" val="131"/>
  <p:tag name="ANNOTATION_LEFT_3" val="657"/>
  <p:tag name="ANNOTATION_WIDTH_3" val="294"/>
  <p:tag name="ANNOTATION_HEIGHT_3" val="179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4"/>
  <p:tag name="ARTICULATE_AUDIO_RECORDED" val="1"/>
  <p:tag name="ELAPSEDTIME" val="9.9"/>
  <p:tag name="ANNOTATION_COUNT" val="0"/>
  <p:tag name="ARTICULATE_USED_LAYOUT" val="1"/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4"/>
  <p:tag name="ARTICULATE_AUDIO_RECORDED" val="1"/>
  <p:tag name="ELAPSEDTIME" val="41.012"/>
  <p:tag name="ARTICULATE_USED_LAYOUT" val="2"/>
  <p:tag name="ANNOTATION_TYPE_1" val="2"/>
  <p:tag name="ANNOTATION_START_1" val="5.3"/>
  <p:tag name="ANNOTATION_END_1" val="5.3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5.3"/>
  <p:tag name="ANNOTATION_END_2" val="15.8"/>
  <p:tag name="ANNOTATION_TOP_2" val="147"/>
  <p:tag name="ANNOTATION_LEFT_2" val="38"/>
  <p:tag name="ANNOTATION_WIDTH_2" val="708"/>
  <p:tag name="ANNOTATION_HEIGHT_2" val="110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5.8"/>
  <p:tag name="ANNOTATION_END_3" val="15.8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5.8"/>
  <p:tag name="ANNOTATION_END_4" val="20.5"/>
  <p:tag name="ANNOTATION_TOP_4" val="263"/>
  <p:tag name="ANNOTATION_LEFT_4" val="36"/>
  <p:tag name="ANNOTATION_WIDTH_4" val="371"/>
  <p:tag name="ANNOTATION_HEIGHT_4" val="49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20.5"/>
  <p:tag name="ANNOTATION_END_5" val="20.5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20.5"/>
  <p:tag name="ANNOTATION_END_6" val="33.4"/>
  <p:tag name="ANNOTATION_TOP_6" val="320"/>
  <p:tag name="ANNOTATION_LEFT_6" val="38"/>
  <p:tag name="ANNOTATION_WIDTH_6" val="626"/>
  <p:tag name="ANNOTATION_HEIGHT_6" val="153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2"/>
  <p:tag name="ANNOTATION_START_7" val="33.4"/>
  <p:tag name="ANNOTATION_END_7" val="33.4"/>
  <p:tag name="ANNOTATION_TOP_7" val="-61"/>
  <p:tag name="ANNOTATION_LEFT_7" val="-61"/>
  <p:tag name="ANNOTATION_WIDTH_7" val="1082"/>
  <p:tag name="ANNOTATION_HEIGHT_7" val="843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2"/>
  <p:tag name="ANNOTATION_START_8" val="33.4"/>
  <p:tag name="ANNOTATION_TOP_8" val="479"/>
  <p:tag name="ANNOTATION_LEFT_8" val="38"/>
  <p:tag name="ANNOTATION_WIDTH_8" val="626"/>
  <p:tag name="ANNOTATION_HEIGHT_8" val="106"/>
  <p:tag name="ANNOTATION_ANIMATION_8" val="4"/>
  <p:tag name="ANNOTATION_ROTATION_8" val="0"/>
  <p:tag name="ANNOTATION_SUB_TYPE_8" val="11"/>
  <p:tag name="ANNOTATION_LOOP_COUNT_8" val="1"/>
  <p:tag name="ANNOTATION_BOX_RADIUS_8" val="5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COUNT" val="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5"/>
  <p:tag name="ARTICULATE_AUDIO_RECORDED" val="1"/>
  <p:tag name="ELAPSEDTIME" val="16.9"/>
  <p:tag name="ARTICULATE_USED_LAYOUT" val="2"/>
  <p:tag name="ANNOTATION_TYPE_1" val="1"/>
  <p:tag name="ANNOTATION_START_1" val="5.5"/>
  <p:tag name="ANNOTATION_END_1" val="9.2"/>
  <p:tag name="ANNOTATION_TOP_1" val="224"/>
  <p:tag name="ANNOTATION_LEFT_1" val="8"/>
  <p:tag name="ANNOTATION_WIDTH_1" val="51"/>
  <p:tag name="ANNOTATION_HEIGHT_1" val="2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9.2"/>
  <p:tag name="ANNOTATION_END_2" val="12.1"/>
  <p:tag name="ANNOTATION_TOP_2" val="261"/>
  <p:tag name="ANNOTATION_LEFT_2" val="18"/>
  <p:tag name="ANNOTATION_WIDTH_2" val="49"/>
  <p:tag name="ANNOTATION_HEIGHT_2" val="22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2.1"/>
  <p:tag name="ANNOTATION_END_3" val="12.1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2.1"/>
  <p:tag name="ANNOTATION_TOP_4" val="295"/>
  <p:tag name="ANNOTATION_LEFT_4" val="27"/>
  <p:tag name="ANNOTATION_WIDTH_4" val="141"/>
  <p:tag name="ANNOTATION_HEIGHT_4" val="24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6"/>
  <p:tag name="ARTICULATE_AUDIO_RECORDED" val="1"/>
  <p:tag name="ELAPSEDTIME" val="47.6"/>
  <p:tag name="TIMELINE" val="27.10/33.20/36.60/45.70"/>
  <p:tag name="ARTICULATE_USED_LAYOUT" val="2"/>
  <p:tag name="ANNOTATION_TYPE_1" val="1"/>
  <p:tag name="ANNOTATION_START_1" val="4.6"/>
  <p:tag name="ANNOTATION_END_1" val="10.5"/>
  <p:tag name="ANNOTATION_TOP_1" val="168"/>
  <p:tag name="ANNOTATION_LEFT_1" val="12"/>
  <p:tag name="ANNOTATION_WIDTH_1" val="644"/>
  <p:tag name="ANNOTATION_HEIGHT_1" val="149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0.5"/>
  <p:tag name="ANNOTATION_END_2" val="15.1"/>
  <p:tag name="ANNOTATION_TOP_2" val="149"/>
  <p:tag name="ANNOTATION_LEFT_2" val="17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5.1"/>
  <p:tag name="ANNOTATION_END_3" val="27.9"/>
  <p:tag name="ANNOTATION_TOP_3" val="315"/>
  <p:tag name="ANNOTATION_LEFT_3" val="16"/>
  <p:tag name="ANNOTATION_WIDTH_3" val="635"/>
  <p:tag name="ANNOTATION_HEIGHT_3" val="348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7.9"/>
  <p:tag name="ANNOTATION_END_4" val="33.2"/>
  <p:tag name="ANNOTATION_TOP_4" val="459"/>
  <p:tag name="ANNOTATION_LEFT_4" val="402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2"/>
  <p:tag name="ANNOTATION_START_5" val="33.2"/>
  <p:tag name="ANNOTATION_END_5" val="37.4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37.4"/>
  <p:tag name="ANNOTATION_TOP_6" val="477"/>
  <p:tag name="ANNOTATION_LEFT_6" val="407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580</Words>
  <Application>Microsoft Office PowerPoint</Application>
  <PresentationFormat>如螢幕大小 (4:3)</PresentationFormat>
  <Paragraphs>125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AGP系統介紹     – 訂單管理    - 需求管理</vt:lpstr>
      <vt:lpstr>Agenda</vt:lpstr>
      <vt:lpstr>面料需求計劃單待維護</vt:lpstr>
      <vt:lpstr>查詢待維護面料計劃</vt:lpstr>
      <vt:lpstr>面料維護</vt:lpstr>
      <vt:lpstr>面料維護 - 樣品維護方法一</vt:lpstr>
      <vt:lpstr>面料維護 - 樣品維護方法二</vt:lpstr>
      <vt:lpstr>面料維護 – 庫存/大貨加量信息</vt:lpstr>
      <vt:lpstr>面料維護 – 調撥維護(目前不使用)</vt:lpstr>
      <vt:lpstr>面料維護 - 供應商信息</vt:lpstr>
      <vt:lpstr>完成面料計劃維護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46</cp:revision>
  <dcterms:created xsi:type="dcterms:W3CDTF">2015-10-26T02:45:48Z</dcterms:created>
  <dcterms:modified xsi:type="dcterms:W3CDTF">2015-11-19T07:42:40Z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72D1538B-FEDB-4FB0-3F30-3F3F4C6B633F</vt:lpwstr>
  </property>
  <property fmtid="{D5CDD505-2E9C-101B-9397-08002B2CF9AE}" pid="3" name="ArticulatePath">
    <vt:lpwstr>02 需求管理 --2 面料需求計劃單待維護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C:\Users\fenc21227\Desktop\SOP-PPT\02 需求管理\02 需求管理 --2 面料需求計劃單待維護.ppta</vt:lpwstr>
  </property>
</Properties>
</file>