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9" r:id="rId3"/>
    <p:sldId id="257" r:id="rId4"/>
    <p:sldId id="258" r:id="rId5"/>
    <p:sldId id="260" r:id="rId6"/>
  </p:sldIdLst>
  <p:sldSz cx="9144000" cy="6858000" type="screen4x3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浅色样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浅色样式 2 - 强调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799B23B-EC83-4686-B30A-512413B5E67A}" styleName="浅色样式 3 - 强调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9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AD1EBE-EBDF-4177-B00C-93D9557A9412}" type="datetimeFigureOut">
              <a:rPr lang="zh-CN" altLang="en-US" smtClean="0"/>
              <a:t>2016/6/15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0C51B8-4797-49FC-999F-8047691DCC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4141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0C51B8-4797-49FC-999F-8047691DCC9C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8851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0C51B8-4797-49FC-999F-8047691DCC9C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948478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0C51B8-4797-49FC-999F-8047691DCC9C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63920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0C51B8-4797-49FC-999F-8047691DCC9C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67609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0C51B8-4797-49FC-999F-8047691DCC9C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8851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2016/6/15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2016/6/15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2016/6/15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2016/6/15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2016/6/15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2016/6/15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2016/6/15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2016/6/15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2016/6/15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2016/6/15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2016/6/15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2016/6/15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987721"/>
              </p:ext>
            </p:extLst>
          </p:nvPr>
        </p:nvGraphicFramePr>
        <p:xfrm>
          <a:off x="-1" y="-1"/>
          <a:ext cx="9143998" cy="6858004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1140500"/>
                <a:gridCol w="983228"/>
                <a:gridCol w="864096"/>
                <a:gridCol w="648071"/>
                <a:gridCol w="864096"/>
                <a:gridCol w="1008112"/>
                <a:gridCol w="720079"/>
                <a:gridCol w="1512169"/>
                <a:gridCol w="1403647"/>
              </a:tblGrid>
              <a:tr h="264193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u="none" strike="noStrike" dirty="0">
                          <a:effectLst/>
                        </a:rPr>
                        <a:t>国  家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u="none" strike="noStrike" dirty="0">
                          <a:effectLst/>
                        </a:rPr>
                        <a:t>运输方式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u="none" strike="noStrike" dirty="0">
                          <a:effectLst/>
                        </a:rPr>
                        <a:t>交易方式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u="none" strike="noStrike" dirty="0">
                          <a:effectLst/>
                        </a:rPr>
                        <a:t>预付款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u="none" strike="noStrike" dirty="0">
                          <a:effectLst/>
                        </a:rPr>
                        <a:t>价格术语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u="none" strike="noStrike" dirty="0">
                          <a:effectLst/>
                        </a:rPr>
                        <a:t>提  单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u="none" strike="noStrike" dirty="0">
                          <a:effectLst/>
                        </a:rPr>
                        <a:t>风险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u="none" strike="noStrike" dirty="0">
                          <a:effectLst/>
                        </a:rPr>
                        <a:t>发货要求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u="none" strike="noStrike" dirty="0">
                          <a:effectLst/>
                        </a:rPr>
                        <a:t>备注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26419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 dirty="0">
                          <a:effectLst/>
                        </a:rPr>
                        <a:t>风险国家 </a:t>
                      </a:r>
                      <a:endParaRPr lang="en-US" altLang="zh-CN" sz="105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zh-CN" altLang="en-US" sz="1050" u="none" strike="noStrike" dirty="0" smtClean="0">
                          <a:effectLst/>
                        </a:rPr>
                        <a:t>    </a:t>
                      </a:r>
                      <a:endParaRPr lang="en-US" altLang="zh-CN" sz="105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zh-CN" altLang="en-US" sz="1050" u="none" strike="noStrike" dirty="0" smtClean="0">
                          <a:effectLst/>
                        </a:rPr>
                        <a:t>（政治</a:t>
                      </a:r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r>
                        <a:rPr lang="zh-CN" altLang="en-US" sz="1050" u="none" strike="noStrike" dirty="0">
                          <a:effectLst/>
                        </a:rPr>
                        <a:t>经济</a:t>
                      </a:r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r>
                        <a:rPr lang="zh-CN" altLang="en-US" sz="1050" u="none" strike="noStrike" dirty="0" smtClean="0">
                          <a:effectLst/>
                        </a:rPr>
                        <a:t>军事等 </a:t>
                      </a:r>
                      <a:r>
                        <a:rPr lang="en-US" altLang="zh-CN" sz="1050" u="none" strike="noStrike" dirty="0">
                          <a:effectLst/>
                        </a:rPr>
                        <a:t>&amp; </a:t>
                      </a:r>
                      <a:r>
                        <a:rPr lang="zh-CN" altLang="en-US" sz="1050" u="none" strike="noStrike" dirty="0">
                          <a:effectLst/>
                        </a:rPr>
                        <a:t>公司提示过）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>
                          <a:effectLst/>
                        </a:rPr>
                        <a:t>前</a:t>
                      </a:r>
                      <a:r>
                        <a:rPr lang="en-US" sz="1050" u="none" strike="noStrike">
                          <a:effectLst/>
                        </a:rPr>
                        <a:t>T/T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 dirty="0">
                          <a:effectLst/>
                        </a:rPr>
                        <a:t>无</a:t>
                      </a:r>
                      <a:endParaRPr lang="zh-CN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货款到账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2838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其他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 dirty="0">
                          <a:effectLst/>
                        </a:rPr>
                        <a:t>高</a:t>
                      </a:r>
                      <a:endParaRPr lang="zh-CN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特签至总经理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94434">
                <a:tc rowSpan="18"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 dirty="0">
                          <a:effectLst/>
                        </a:rPr>
                        <a:t>普通国家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 smtClean="0">
                          <a:effectLst/>
                        </a:rPr>
                        <a:t>      其他运输</a:t>
                      </a:r>
                      <a:endParaRPr lang="en-US" altLang="zh-CN" sz="1050" u="none" strike="noStrike" dirty="0" smtClean="0">
                        <a:effectLst/>
                      </a:endParaRPr>
                    </a:p>
                    <a:p>
                      <a:pPr algn="l" fontAlgn="ctr"/>
                      <a:endParaRPr lang="en-US" altLang="zh-CN" sz="1050" u="none" strike="noStrike" dirty="0" smtClean="0">
                        <a:effectLst/>
                      </a:endParaRPr>
                    </a:p>
                    <a:p>
                      <a:pPr algn="l" fontAlgn="ctr"/>
                      <a:r>
                        <a:rPr lang="zh-CN" altLang="en-US" sz="1050" u="none" strike="noStrike" dirty="0" smtClean="0">
                          <a:effectLst/>
                        </a:rPr>
                        <a:t>（</a:t>
                      </a:r>
                      <a:r>
                        <a:rPr lang="zh-CN" altLang="en-US" sz="1050" u="none" strike="noStrike" dirty="0">
                          <a:effectLst/>
                        </a:rPr>
                        <a:t>空运</a:t>
                      </a:r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r>
                        <a:rPr lang="zh-CN" altLang="en-US" sz="1050" u="none" strike="noStrike" dirty="0">
                          <a:effectLst/>
                        </a:rPr>
                        <a:t>铁路</a:t>
                      </a:r>
                      <a:r>
                        <a:rPr lang="en-US" altLang="zh-CN" sz="1050" u="none" strike="noStrike" dirty="0" smtClean="0">
                          <a:effectLst/>
                        </a:rPr>
                        <a:t>/</a:t>
                      </a:r>
                    </a:p>
                    <a:p>
                      <a:pPr algn="l" fontAlgn="ctr"/>
                      <a:r>
                        <a:rPr lang="zh-CN" altLang="en-US" sz="1050" u="none" strike="noStrike" dirty="0" smtClean="0">
                          <a:effectLst/>
                        </a:rPr>
                        <a:t>公路</a:t>
                      </a:r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r>
                        <a:rPr lang="zh-CN" altLang="en-US" sz="1050" u="none" strike="noStrike" dirty="0">
                          <a:effectLst/>
                        </a:rPr>
                        <a:t>多式联运）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前</a:t>
                      </a:r>
                      <a:r>
                        <a:rPr lang="en-US" sz="1050" u="none" strike="noStrike" dirty="0">
                          <a:effectLst/>
                        </a:rPr>
                        <a:t>T/T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 dirty="0">
                          <a:effectLst/>
                        </a:rPr>
                        <a:t>无</a:t>
                      </a:r>
                      <a:endParaRPr lang="zh-CN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>
                          <a:effectLst/>
                        </a:rPr>
                        <a:t>货款到账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91366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</a:rPr>
                        <a:t>O/A </a:t>
                      </a:r>
                      <a:r>
                        <a:rPr lang="zh-CN" altLang="en-US" sz="1050" u="none" strike="noStrike" dirty="0">
                          <a:effectLst/>
                        </a:rPr>
                        <a:t>放帐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 dirty="0">
                          <a:effectLst/>
                        </a:rPr>
                        <a:t>高</a:t>
                      </a:r>
                      <a:endParaRPr lang="zh-CN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>
                          <a:effectLst/>
                        </a:rPr>
                        <a:t>额度管控</a:t>
                      </a:r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r>
                        <a:rPr lang="zh-CN" altLang="en-US" sz="1050" u="none" strike="noStrike">
                          <a:effectLst/>
                        </a:rPr>
                        <a:t>信用保险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0915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其他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 dirty="0">
                          <a:effectLst/>
                        </a:rPr>
                        <a:t>高</a:t>
                      </a:r>
                      <a:endParaRPr lang="zh-CN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>
                          <a:effectLst/>
                        </a:rPr>
                        <a:t>经核准</a:t>
                      </a:r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r>
                        <a:rPr lang="zh-CN" altLang="en-US" sz="1050" u="none" strike="noStrike">
                          <a:effectLst/>
                        </a:rPr>
                        <a:t>特签至总经理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0915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15"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海运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前</a:t>
                      </a:r>
                      <a:r>
                        <a:rPr lang="en-US" sz="1050" u="none" strike="noStrike" dirty="0">
                          <a:effectLst/>
                        </a:rPr>
                        <a:t>T/T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　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　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　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 dirty="0">
                          <a:effectLst/>
                        </a:rPr>
                        <a:t>无</a:t>
                      </a:r>
                      <a:endParaRPr lang="zh-CN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>
                          <a:effectLst/>
                        </a:rPr>
                        <a:t>货款到账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39628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</a:rPr>
                        <a:t>CAD    </a:t>
                      </a:r>
                      <a:endParaRPr lang="en-US" sz="1050" u="none" strike="noStrike" dirty="0" smtClean="0">
                        <a:effectLst/>
                      </a:endParaRPr>
                    </a:p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</a:rPr>
                        <a:t>  </a:t>
                      </a:r>
                    </a:p>
                    <a:p>
                      <a:pPr algn="l" fontAlgn="ctr"/>
                      <a:r>
                        <a:rPr lang="zh-CN" altLang="en-US" sz="1050" u="none" strike="noStrike" dirty="0" smtClean="0">
                          <a:effectLst/>
                        </a:rPr>
                        <a:t>付款交</a:t>
                      </a:r>
                      <a:r>
                        <a:rPr lang="zh-CN" altLang="en-US" sz="1050" u="none" strike="noStrike" dirty="0">
                          <a:effectLst/>
                        </a:rPr>
                        <a:t>单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≥</a:t>
                      </a:r>
                      <a:r>
                        <a:rPr lang="en-US" altLang="zh-CN" sz="1050" u="none" strike="noStrike" dirty="0">
                          <a:effectLst/>
                        </a:rPr>
                        <a:t>30%</a:t>
                      </a:r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</a:rPr>
                        <a:t>CIF / DDP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 dirty="0">
                          <a:effectLst/>
                        </a:rPr>
                        <a:t>低</a:t>
                      </a:r>
                      <a:endParaRPr lang="zh-CN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已备案</a:t>
                      </a:r>
                      <a:r>
                        <a:rPr lang="en-US" altLang="zh-CN" sz="1050" u="none" strike="noStrike" dirty="0">
                          <a:effectLst/>
                        </a:rPr>
                        <a:t>&amp;</a:t>
                      </a:r>
                      <a:r>
                        <a:rPr lang="zh-CN" altLang="en-US" sz="1050" u="none" strike="noStrike" dirty="0">
                          <a:effectLst/>
                        </a:rPr>
                        <a:t>预付款到位</a:t>
                      </a:r>
                      <a:r>
                        <a:rPr lang="en-US" altLang="zh-CN" sz="1050" u="none" strike="noStrike" dirty="0">
                          <a:effectLst/>
                        </a:rPr>
                        <a:t>&amp;</a:t>
                      </a:r>
                      <a:r>
                        <a:rPr lang="zh-CN" altLang="en-US" sz="1050" u="none" strike="noStrike" dirty="0">
                          <a:effectLst/>
                        </a:rPr>
                        <a:t>且无正在逾期货款②</a:t>
                      </a:r>
                      <a:endParaRPr lang="zh-CN" altLang="en-US" sz="1050" b="0" i="0" u="none" strike="noStrike" dirty="0">
                        <a:solidFill>
                          <a:srgbClr val="FF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备案审核时参考往年逾期记录</a:t>
                      </a:r>
                      <a:endParaRPr lang="zh-CN" altLang="en-US" sz="1050" b="0" i="0" u="none" strike="noStrike" dirty="0">
                        <a:solidFill>
                          <a:srgbClr val="FF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19814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</a:rPr>
                        <a:t>EX / FOB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 dirty="0">
                          <a:effectLst/>
                        </a:rPr>
                        <a:t>高</a:t>
                      </a:r>
                      <a:endParaRPr lang="zh-CN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经核准</a:t>
                      </a:r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r>
                        <a:rPr lang="zh-CN" altLang="en-US" sz="1050" u="none" strike="noStrike" dirty="0">
                          <a:effectLst/>
                        </a:rPr>
                        <a:t>特签至总经理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　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19814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>
                          <a:effectLst/>
                        </a:rPr>
                        <a:t>＜</a:t>
                      </a:r>
                      <a:r>
                        <a:rPr lang="en-US" altLang="zh-CN" sz="1050" u="none" strike="noStrike">
                          <a:effectLst/>
                        </a:rPr>
                        <a:t>30%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</a:rPr>
                        <a:t>CIF / DDP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 dirty="0">
                          <a:effectLst/>
                        </a:rPr>
                        <a:t>中</a:t>
                      </a:r>
                      <a:endParaRPr lang="zh-CN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20915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</a:rPr>
                        <a:t>EX / FOB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 dirty="0">
                          <a:effectLst/>
                        </a:rPr>
                        <a:t>高</a:t>
                      </a:r>
                      <a:endParaRPr lang="zh-CN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9814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</a:rPr>
                        <a:t>LC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</a:rPr>
                        <a:t>A/S 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</a:rPr>
                        <a:t>CIF / DDP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</a:rPr>
                        <a:t>低</a:t>
                      </a:r>
                      <a:endParaRPr lang="zh-CN" altLang="en-US" sz="1050" b="1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</a:rPr>
                        <a:t>L/C</a:t>
                      </a:r>
                      <a:r>
                        <a:rPr lang="zh-CN" altLang="en-US" sz="1050" u="none" strike="noStrike" dirty="0">
                          <a:effectLst/>
                        </a:rPr>
                        <a:t>条款审核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修改信用证</a:t>
                      </a:r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r>
                        <a:rPr lang="zh-CN" altLang="en-US" sz="1050" u="none" strike="noStrike" dirty="0">
                          <a:effectLst/>
                        </a:rPr>
                        <a:t>特签③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19814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</a:rPr>
                        <a:t>EX / FOB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>
                          <a:effectLst/>
                        </a:rPr>
                        <a:t>船公司提单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 dirty="0">
                          <a:effectLst/>
                        </a:rPr>
                        <a:t>低</a:t>
                      </a:r>
                      <a:endParaRPr lang="zh-CN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0729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</a:rPr>
                        <a:t>EX / FOB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货代提单或未明确标示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 dirty="0">
                          <a:effectLst/>
                        </a:rPr>
                        <a:t>高</a:t>
                      </a:r>
                      <a:endParaRPr lang="zh-CN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特签至总经理核准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　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19814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</a:rPr>
                        <a:t>USANCE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</a:rPr>
                        <a:t>CIF / DDP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</a:rPr>
                        <a:t>低</a:t>
                      </a:r>
                      <a:endParaRPr lang="zh-CN" altLang="en-US" sz="1050" b="1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</a:rPr>
                        <a:t>L/C</a:t>
                      </a:r>
                      <a:r>
                        <a:rPr lang="zh-CN" altLang="en-US" sz="1050" u="none" strike="noStrike" dirty="0">
                          <a:effectLst/>
                        </a:rPr>
                        <a:t>条款审核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如有先天瑕疵，特签至总经理④</a:t>
                      </a:r>
                      <a:endParaRPr lang="zh-CN" altLang="en-US" sz="1050" b="0" i="0" u="none" strike="noStrike" dirty="0">
                        <a:solidFill>
                          <a:srgbClr val="FF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19814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</a:rPr>
                        <a:t>EX / FOB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>
                          <a:effectLst/>
                        </a:rPr>
                        <a:t>船公司提单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 dirty="0">
                          <a:effectLst/>
                        </a:rPr>
                        <a:t>低</a:t>
                      </a:r>
                      <a:endParaRPr lang="zh-CN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0729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</a:rPr>
                        <a:t>EX / FOB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>
                          <a:effectLst/>
                        </a:rPr>
                        <a:t>货代提单或未明确标示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 dirty="0">
                          <a:effectLst/>
                        </a:rPr>
                        <a:t>高</a:t>
                      </a:r>
                      <a:endParaRPr lang="zh-CN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特签至总经理核准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　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19814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</a:rPr>
                        <a:t>D/P </a:t>
                      </a:r>
                      <a:r>
                        <a:rPr lang="zh-CN" altLang="en-US" sz="1050" u="none" strike="noStrike">
                          <a:effectLst/>
                        </a:rPr>
                        <a:t>即期托收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</a:rPr>
                        <a:t>CIF / DDP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</a:rPr>
                        <a:t>低</a:t>
                      </a:r>
                      <a:endParaRPr lang="zh-CN" altLang="en-US" sz="1050" b="1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备案</a:t>
                      </a:r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r>
                        <a:rPr lang="zh-CN" altLang="en-US" sz="1050" u="none" strike="noStrike" dirty="0">
                          <a:effectLst/>
                        </a:rPr>
                        <a:t>年审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33024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</a:rPr>
                        <a:t>EX / FOB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</a:rPr>
                        <a:t>高</a:t>
                      </a:r>
                      <a:endParaRPr lang="zh-CN" altLang="en-US" sz="1050" b="1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经核准</a:t>
                      </a:r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r>
                        <a:rPr lang="zh-CN" altLang="en-US" sz="1050" u="none" strike="noStrike" dirty="0">
                          <a:effectLst/>
                        </a:rPr>
                        <a:t>特签至总经理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35225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</a:rPr>
                        <a:t>D/A </a:t>
                      </a:r>
                      <a:r>
                        <a:rPr lang="zh-CN" altLang="en-US" sz="1050" u="none" strike="noStrike">
                          <a:effectLst/>
                        </a:rPr>
                        <a:t>远期托收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</a:rPr>
                        <a:t>高</a:t>
                      </a:r>
                      <a:endParaRPr lang="zh-CN" altLang="en-US" sz="1050" b="1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额度控管</a:t>
                      </a:r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r>
                        <a:rPr lang="zh-CN" altLang="en-US" sz="1050" u="none" strike="noStrike" dirty="0">
                          <a:effectLst/>
                        </a:rPr>
                        <a:t>信用保险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38528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</a:rPr>
                        <a:t>O/A </a:t>
                      </a:r>
                      <a:r>
                        <a:rPr lang="zh-CN" altLang="en-US" sz="1050" u="none" strike="noStrike">
                          <a:effectLst/>
                        </a:rPr>
                        <a:t>放帐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 dirty="0">
                          <a:effectLst/>
                        </a:rPr>
                        <a:t>高</a:t>
                      </a:r>
                      <a:endParaRPr lang="zh-CN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额度控管</a:t>
                      </a:r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r>
                        <a:rPr lang="zh-CN" altLang="en-US" sz="1050" u="none" strike="noStrike" dirty="0">
                          <a:effectLst/>
                        </a:rPr>
                        <a:t>信用保险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007765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5076265"/>
              </p:ext>
            </p:extLst>
          </p:nvPr>
        </p:nvGraphicFramePr>
        <p:xfrm>
          <a:off x="1" y="-1"/>
          <a:ext cx="9143999" cy="6858001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1123338"/>
                <a:gridCol w="987230"/>
                <a:gridCol w="740422"/>
                <a:gridCol w="987230"/>
                <a:gridCol w="1151768"/>
                <a:gridCol w="822692"/>
                <a:gridCol w="1727652"/>
                <a:gridCol w="1603667"/>
              </a:tblGrid>
              <a:tr h="416689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u="none" strike="noStrike" dirty="0">
                          <a:effectLst/>
                        </a:rPr>
                        <a:t>运输方式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u="none" strike="noStrike" dirty="0">
                          <a:effectLst/>
                        </a:rPr>
                        <a:t>交易方式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u="none" strike="noStrike" dirty="0">
                          <a:effectLst/>
                        </a:rPr>
                        <a:t>预付款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u="none" strike="noStrike" dirty="0">
                          <a:effectLst/>
                        </a:rPr>
                        <a:t>价格术语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u="none" strike="noStrike" dirty="0">
                          <a:effectLst/>
                        </a:rPr>
                        <a:t>提  单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u="none" strike="noStrike" dirty="0">
                          <a:effectLst/>
                        </a:rPr>
                        <a:t>风险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u="none" strike="noStrike" dirty="0">
                          <a:effectLst/>
                        </a:rPr>
                        <a:t>发货要求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u="none" strike="noStrike" dirty="0">
                          <a:effectLst/>
                        </a:rPr>
                        <a:t>备注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329878">
                <a:tc rowSpan="15"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>
                          <a:effectLst/>
                        </a:rPr>
                        <a:t>海运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前</a:t>
                      </a:r>
                      <a:r>
                        <a:rPr lang="en-US" sz="1400" u="none" strike="noStrike" dirty="0">
                          <a:effectLst/>
                        </a:rPr>
                        <a:t>T/T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　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　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　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>
                          <a:effectLst/>
                        </a:rPr>
                        <a:t>无</a:t>
                      </a:r>
                      <a:endParaRPr lang="zh-CN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>
                          <a:effectLst/>
                        </a:rPr>
                        <a:t>货款到账</a:t>
                      </a:r>
                      <a:endParaRPr lang="zh-CN" altLang="en-US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u="none" strike="noStrike">
                          <a:effectLst/>
                        </a:rPr>
                        <a:t>/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62503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CAD    </a:t>
                      </a:r>
                      <a:endParaRPr lang="en-US" sz="1400" u="none" strike="noStrike" dirty="0" smtClean="0">
                        <a:effectLst/>
                      </a:endParaRPr>
                    </a:p>
                    <a:p>
                      <a:pPr algn="l" fontAlgn="ctr"/>
                      <a:r>
                        <a:rPr lang="en-US" sz="1400" u="none" strike="noStrike" dirty="0" smtClean="0">
                          <a:effectLst/>
                        </a:rPr>
                        <a:t>  </a:t>
                      </a:r>
                    </a:p>
                    <a:p>
                      <a:pPr algn="l" fontAlgn="ctr"/>
                      <a:r>
                        <a:rPr lang="zh-CN" altLang="en-US" sz="1400" u="none" strike="noStrike" dirty="0" smtClean="0">
                          <a:effectLst/>
                        </a:rPr>
                        <a:t>付款交</a:t>
                      </a:r>
                      <a:r>
                        <a:rPr lang="zh-CN" altLang="en-US" sz="1400" u="none" strike="noStrike" dirty="0">
                          <a:effectLst/>
                        </a:rPr>
                        <a:t>单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≥</a:t>
                      </a:r>
                      <a:r>
                        <a:rPr lang="en-US" altLang="zh-CN" sz="1400" u="none" strike="noStrike" dirty="0">
                          <a:effectLst/>
                        </a:rPr>
                        <a:t>30%</a:t>
                      </a:r>
                      <a:endParaRPr lang="en-US" altLang="zh-CN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CIF / DDP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u="none" strike="noStrike" dirty="0">
                          <a:effectLst/>
                        </a:rPr>
                        <a:t>/</a:t>
                      </a:r>
                      <a:endParaRPr lang="en-US" altLang="zh-CN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>
                          <a:effectLst/>
                        </a:rPr>
                        <a:t>低</a:t>
                      </a:r>
                      <a:endParaRPr lang="zh-CN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已备案</a:t>
                      </a:r>
                      <a:r>
                        <a:rPr lang="en-US" altLang="zh-CN" sz="1400" u="none" strike="noStrike" dirty="0">
                          <a:effectLst/>
                        </a:rPr>
                        <a:t>&amp;</a:t>
                      </a:r>
                      <a:r>
                        <a:rPr lang="zh-CN" altLang="en-US" sz="1400" u="none" strike="noStrike" dirty="0">
                          <a:effectLst/>
                        </a:rPr>
                        <a:t>预付款到位</a:t>
                      </a:r>
                      <a:r>
                        <a:rPr lang="en-US" altLang="zh-CN" sz="1400" u="none" strike="noStrike" dirty="0">
                          <a:effectLst/>
                        </a:rPr>
                        <a:t>&amp;</a:t>
                      </a:r>
                      <a:r>
                        <a:rPr lang="zh-CN" altLang="en-US" sz="1400" u="none" strike="noStrike" dirty="0">
                          <a:effectLst/>
                        </a:rPr>
                        <a:t>且无正在逾期</a:t>
                      </a:r>
                      <a:r>
                        <a:rPr lang="zh-CN" altLang="en-US" sz="1400" u="none" strike="noStrike" dirty="0" smtClean="0">
                          <a:effectLst/>
                        </a:rPr>
                        <a:t>货款</a:t>
                      </a:r>
                      <a:endParaRPr lang="zh-CN" altLang="en-US" sz="1400" b="0" i="0" u="none" strike="noStrike" dirty="0">
                        <a:solidFill>
                          <a:srgbClr val="FF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备案审核时参考往年逾期记录</a:t>
                      </a:r>
                      <a:endParaRPr lang="zh-CN" altLang="en-US" sz="1400" b="0" i="0" u="none" strike="noStrike" dirty="0">
                        <a:solidFill>
                          <a:srgbClr val="FF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31251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EX / FOB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u="none" strike="noStrike">
                          <a:effectLst/>
                        </a:rPr>
                        <a:t>/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>
                          <a:effectLst/>
                        </a:rPr>
                        <a:t>高</a:t>
                      </a:r>
                      <a:endParaRPr lang="zh-CN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经核准</a:t>
                      </a:r>
                      <a:r>
                        <a:rPr lang="en-US" altLang="zh-CN" sz="1400" u="none" strike="noStrike" dirty="0">
                          <a:effectLst/>
                        </a:rPr>
                        <a:t>/</a:t>
                      </a:r>
                      <a:r>
                        <a:rPr lang="zh-CN" altLang="en-US" sz="1400" u="none" strike="noStrike" dirty="0">
                          <a:effectLst/>
                        </a:rPr>
                        <a:t>特签至总经理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　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31251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>
                          <a:effectLst/>
                        </a:rPr>
                        <a:t>＜</a:t>
                      </a:r>
                      <a:r>
                        <a:rPr lang="en-US" altLang="zh-CN" sz="1400" u="none" strike="noStrike">
                          <a:effectLst/>
                        </a:rPr>
                        <a:t>30%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CIF / DDP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u="none" strike="noStrike" dirty="0">
                          <a:effectLst/>
                        </a:rPr>
                        <a:t>/</a:t>
                      </a:r>
                      <a:endParaRPr lang="en-US" altLang="zh-CN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>
                          <a:effectLst/>
                        </a:rPr>
                        <a:t>中</a:t>
                      </a:r>
                      <a:endParaRPr lang="zh-CN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32987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EX / FOB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u="none" strike="noStrike" dirty="0">
                          <a:effectLst/>
                        </a:rPr>
                        <a:t>/</a:t>
                      </a:r>
                      <a:endParaRPr lang="en-US" altLang="zh-CN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>
                          <a:effectLst/>
                        </a:rPr>
                        <a:t>高</a:t>
                      </a:r>
                      <a:endParaRPr lang="zh-CN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31251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LC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A/S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CIF / DDP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u="none" strike="noStrike" dirty="0">
                          <a:effectLst/>
                        </a:rPr>
                        <a:t>/</a:t>
                      </a:r>
                      <a:endParaRPr lang="en-US" altLang="zh-CN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>
                          <a:effectLst/>
                        </a:rPr>
                        <a:t>低</a:t>
                      </a:r>
                      <a:endParaRPr lang="zh-CN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L/C</a:t>
                      </a:r>
                      <a:r>
                        <a:rPr lang="zh-CN" altLang="en-US" sz="1400" u="none" strike="noStrike" dirty="0">
                          <a:effectLst/>
                        </a:rPr>
                        <a:t>条款审核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修改信用证</a:t>
                      </a:r>
                      <a:r>
                        <a:rPr lang="en-US" altLang="zh-CN" sz="1400" u="none" strike="noStrike" dirty="0">
                          <a:effectLst/>
                        </a:rPr>
                        <a:t>/</a:t>
                      </a:r>
                      <a:r>
                        <a:rPr lang="zh-CN" altLang="en-US" sz="1400" u="none" strike="noStrike" dirty="0">
                          <a:effectLst/>
                        </a:rPr>
                        <a:t>特</a:t>
                      </a:r>
                      <a:r>
                        <a:rPr lang="zh-CN" altLang="en-US" sz="1400" u="none" strike="noStrike" dirty="0" smtClean="0">
                          <a:effectLst/>
                        </a:rPr>
                        <a:t>签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31251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EX / FOB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>
                          <a:effectLst/>
                        </a:rPr>
                        <a:t>船公司提单</a:t>
                      </a:r>
                      <a:endParaRPr lang="zh-CN" altLang="en-US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>
                          <a:effectLst/>
                        </a:rPr>
                        <a:t>低</a:t>
                      </a:r>
                      <a:endParaRPr lang="zh-CN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64239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EX / FOB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货代提单或未明确标示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>
                          <a:effectLst/>
                        </a:rPr>
                        <a:t>高</a:t>
                      </a:r>
                      <a:endParaRPr lang="zh-CN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特签至总经理核准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　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31251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USANCE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CIF / DDP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u="none" strike="noStrike">
                          <a:effectLst/>
                        </a:rPr>
                        <a:t>/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>
                          <a:effectLst/>
                        </a:rPr>
                        <a:t>低</a:t>
                      </a:r>
                      <a:endParaRPr lang="zh-CN" altLang="en-US" sz="1400" b="1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L/C</a:t>
                      </a:r>
                      <a:r>
                        <a:rPr lang="zh-CN" altLang="en-US" sz="1400" u="none" strike="noStrike" dirty="0">
                          <a:effectLst/>
                        </a:rPr>
                        <a:t>条款审核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如有先天瑕疵，特签至</a:t>
                      </a:r>
                      <a:r>
                        <a:rPr lang="zh-CN" altLang="en-US" sz="1400" u="none" strike="noStrike" dirty="0" smtClean="0">
                          <a:effectLst/>
                        </a:rPr>
                        <a:t>总经理</a:t>
                      </a:r>
                      <a:endParaRPr lang="zh-CN" altLang="en-US" sz="1400" b="0" i="0" u="none" strike="noStrike" dirty="0">
                        <a:solidFill>
                          <a:srgbClr val="FF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31251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EX / FOB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>
                          <a:effectLst/>
                        </a:rPr>
                        <a:t>船公司提单</a:t>
                      </a:r>
                      <a:endParaRPr lang="zh-CN" altLang="en-US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>
                          <a:effectLst/>
                        </a:rPr>
                        <a:t>低</a:t>
                      </a:r>
                      <a:endParaRPr lang="zh-CN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64239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EX / FOB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>
                          <a:effectLst/>
                        </a:rPr>
                        <a:t>货代提单或未明确标示</a:t>
                      </a:r>
                      <a:endParaRPr lang="zh-CN" altLang="en-US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>
                          <a:effectLst/>
                        </a:rPr>
                        <a:t>高</a:t>
                      </a:r>
                      <a:endParaRPr lang="zh-CN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特签至总经理核准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　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31251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D/P </a:t>
                      </a:r>
                      <a:endParaRPr lang="en-US" sz="1400" u="none" strike="noStrike" dirty="0" smtClean="0">
                        <a:effectLst/>
                      </a:endParaRPr>
                    </a:p>
                    <a:p>
                      <a:pPr algn="l" fontAlgn="ctr"/>
                      <a:r>
                        <a:rPr lang="zh-CN" altLang="en-US" sz="1400" u="none" strike="noStrike" dirty="0" smtClean="0">
                          <a:effectLst/>
                        </a:rPr>
                        <a:t>即</a:t>
                      </a:r>
                      <a:r>
                        <a:rPr lang="zh-CN" altLang="en-US" sz="1400" u="none" strike="noStrike" dirty="0">
                          <a:effectLst/>
                        </a:rPr>
                        <a:t>期托收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altLang="zh-CN" sz="1400" u="none" strike="noStrike">
                          <a:effectLst/>
                        </a:rPr>
                        <a:t>/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CIF / DDP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u="none" strike="noStrike">
                          <a:effectLst/>
                        </a:rPr>
                        <a:t>/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>
                          <a:effectLst/>
                        </a:rPr>
                        <a:t>低</a:t>
                      </a:r>
                      <a:endParaRPr lang="zh-CN" altLang="en-US" sz="1400" b="1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u="none" strike="noStrike" dirty="0">
                          <a:effectLst/>
                        </a:rPr>
                        <a:t>/</a:t>
                      </a:r>
                      <a:endParaRPr lang="en-US" altLang="zh-CN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备案</a:t>
                      </a:r>
                      <a:r>
                        <a:rPr lang="en-US" altLang="zh-CN" sz="1400" u="none" strike="noStrike" dirty="0">
                          <a:effectLst/>
                        </a:rPr>
                        <a:t>/</a:t>
                      </a:r>
                      <a:r>
                        <a:rPr lang="zh-CN" altLang="en-US" sz="1400" u="none" strike="noStrike" dirty="0">
                          <a:effectLst/>
                        </a:rPr>
                        <a:t>年审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52086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EX / FOB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u="none" strike="noStrike">
                          <a:effectLst/>
                        </a:rPr>
                        <a:t>/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>
                          <a:effectLst/>
                        </a:rPr>
                        <a:t>高</a:t>
                      </a:r>
                      <a:endParaRPr lang="zh-CN" altLang="en-US" sz="1400" b="1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u="none" strike="noStrike" dirty="0">
                          <a:effectLst/>
                        </a:rPr>
                        <a:t>/</a:t>
                      </a:r>
                      <a:endParaRPr lang="en-US" altLang="zh-CN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经核准</a:t>
                      </a:r>
                      <a:r>
                        <a:rPr lang="en-US" altLang="zh-CN" sz="1400" u="none" strike="noStrike" dirty="0">
                          <a:effectLst/>
                        </a:rPr>
                        <a:t>/</a:t>
                      </a:r>
                      <a:r>
                        <a:rPr lang="zh-CN" altLang="en-US" sz="1400" u="none" strike="noStrike" dirty="0">
                          <a:effectLst/>
                        </a:rPr>
                        <a:t>特签至总经理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55558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D/A </a:t>
                      </a:r>
                      <a:endParaRPr lang="en-US" sz="1400" u="none" strike="noStrike" dirty="0" smtClean="0">
                        <a:effectLst/>
                      </a:endParaRPr>
                    </a:p>
                    <a:p>
                      <a:pPr algn="l" fontAlgn="ctr"/>
                      <a:r>
                        <a:rPr lang="zh-CN" altLang="en-US" sz="1400" u="none" strike="noStrike" dirty="0" smtClean="0">
                          <a:effectLst/>
                        </a:rPr>
                        <a:t>远期</a:t>
                      </a:r>
                      <a:r>
                        <a:rPr lang="zh-CN" altLang="en-US" sz="1400" u="none" strike="noStrike" dirty="0">
                          <a:effectLst/>
                        </a:rPr>
                        <a:t>托收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u="none" strike="noStrike">
                          <a:effectLst/>
                        </a:rPr>
                        <a:t>/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u="none" strike="noStrike">
                          <a:effectLst/>
                        </a:rPr>
                        <a:t>/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u="none" strike="noStrike">
                          <a:effectLst/>
                        </a:rPr>
                        <a:t>/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>
                          <a:effectLst/>
                        </a:rPr>
                        <a:t>高</a:t>
                      </a:r>
                      <a:endParaRPr lang="zh-CN" altLang="en-US" sz="1400" b="1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额度控管</a:t>
                      </a:r>
                      <a:r>
                        <a:rPr lang="en-US" altLang="zh-CN" sz="1400" u="none" strike="noStrike" dirty="0">
                          <a:effectLst/>
                        </a:rPr>
                        <a:t>/</a:t>
                      </a:r>
                      <a:r>
                        <a:rPr lang="zh-CN" altLang="en-US" sz="1400" u="none" strike="noStrike" dirty="0">
                          <a:effectLst/>
                        </a:rPr>
                        <a:t>信用保险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u="none" strike="noStrike" dirty="0">
                          <a:effectLst/>
                        </a:rPr>
                        <a:t>/</a:t>
                      </a:r>
                      <a:endParaRPr lang="en-US" altLang="zh-CN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60767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O/A </a:t>
                      </a:r>
                      <a:r>
                        <a:rPr lang="zh-CN" altLang="en-US" sz="1400" u="none" strike="noStrike">
                          <a:effectLst/>
                        </a:rPr>
                        <a:t>放帐</a:t>
                      </a:r>
                      <a:endParaRPr lang="zh-CN" altLang="en-US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u="none" strike="noStrike">
                          <a:effectLst/>
                        </a:rPr>
                        <a:t>/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u="none" strike="noStrike">
                          <a:effectLst/>
                        </a:rPr>
                        <a:t>/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u="none" strike="noStrike">
                          <a:effectLst/>
                        </a:rPr>
                        <a:t>/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>
                          <a:effectLst/>
                        </a:rPr>
                        <a:t>高</a:t>
                      </a:r>
                      <a:endParaRPr lang="zh-CN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额度控管</a:t>
                      </a:r>
                      <a:r>
                        <a:rPr lang="en-US" altLang="zh-CN" sz="1400" u="none" strike="noStrike" dirty="0">
                          <a:effectLst/>
                        </a:rPr>
                        <a:t>/</a:t>
                      </a:r>
                      <a:r>
                        <a:rPr lang="zh-CN" altLang="en-US" sz="1400" u="none" strike="noStrike" dirty="0">
                          <a:effectLst/>
                        </a:rPr>
                        <a:t>信用保险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u="none" strike="noStrike" dirty="0">
                          <a:effectLst/>
                        </a:rPr>
                        <a:t>/</a:t>
                      </a:r>
                      <a:endParaRPr lang="en-US" altLang="zh-CN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9298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船公司提单与货代公司提单的差异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US" altLang="zh-CN" dirty="0"/>
              <a:t>1</a:t>
            </a:r>
          </a:p>
          <a:p>
            <a:r>
              <a:rPr lang="zh-CN" altLang="en-US" dirty="0"/>
              <a:t>签发的主体不一样：</a:t>
            </a:r>
          </a:p>
          <a:p>
            <a:r>
              <a:rPr lang="en-US" altLang="zh-CN" dirty="0"/>
              <a:t>MB/L</a:t>
            </a:r>
            <a:r>
              <a:rPr lang="zh-CN" altLang="en-US" dirty="0"/>
              <a:t>是船公司签发的提单，</a:t>
            </a:r>
          </a:p>
          <a:p>
            <a:r>
              <a:rPr lang="en-US" altLang="zh-CN" dirty="0"/>
              <a:t>HB/L</a:t>
            </a:r>
            <a:r>
              <a:rPr lang="zh-CN" altLang="en-US" dirty="0"/>
              <a:t>是货代基于</a:t>
            </a:r>
            <a:r>
              <a:rPr lang="en-US" altLang="zh-CN" dirty="0"/>
              <a:t>MB/L</a:t>
            </a:r>
            <a:r>
              <a:rPr lang="zh-CN" altLang="en-US" dirty="0"/>
              <a:t>出的提单，由货代公司签发。</a:t>
            </a:r>
          </a:p>
          <a:p>
            <a:r>
              <a:rPr lang="zh-CN" altLang="en-US" dirty="0"/>
              <a:t>货代单不是想签发就签发，签发货代单的主体起码要在目的港有代理。</a:t>
            </a:r>
          </a:p>
          <a:p>
            <a:endParaRPr lang="zh-CN" altLang="en-US" dirty="0"/>
          </a:p>
          <a:p>
            <a:r>
              <a:rPr lang="en-US" altLang="zh-CN" dirty="0"/>
              <a:t>2</a:t>
            </a:r>
          </a:p>
          <a:p>
            <a:r>
              <a:rPr lang="zh-CN" altLang="en-US" dirty="0"/>
              <a:t>抬头不一样</a:t>
            </a:r>
          </a:p>
          <a:p>
            <a:r>
              <a:rPr lang="zh-CN" altLang="en-US" dirty="0"/>
              <a:t>船公司提单是以船公司为抬头的</a:t>
            </a:r>
          </a:p>
          <a:p>
            <a:r>
              <a:rPr lang="zh-CN" altLang="en-US" dirty="0"/>
              <a:t>货代提单是以货代名称为抬头的</a:t>
            </a:r>
          </a:p>
          <a:p>
            <a:endParaRPr lang="zh-CN" altLang="en-US" dirty="0"/>
          </a:p>
          <a:p>
            <a:r>
              <a:rPr lang="en-US" altLang="zh-CN" dirty="0"/>
              <a:t>3</a:t>
            </a:r>
          </a:p>
          <a:p>
            <a:r>
              <a:rPr lang="zh-CN" altLang="en-US" dirty="0"/>
              <a:t>目的港收货方式不同</a:t>
            </a:r>
          </a:p>
          <a:p>
            <a:r>
              <a:rPr lang="zh-CN" altLang="en-US" dirty="0"/>
              <a:t>船东单可以直接向船公司提货，</a:t>
            </a:r>
          </a:p>
          <a:p>
            <a:r>
              <a:rPr lang="zh-CN" altLang="en-US" dirty="0"/>
              <a:t>货代单提货时必须先在目的港向货代的代理换取船公司提单。然后再凭着船公司提单去提货</a:t>
            </a:r>
          </a:p>
          <a:p>
            <a:r>
              <a:rPr lang="zh-CN" altLang="en-US" dirty="0"/>
              <a:t>俗称换单。或者由目的港客户凭货代单直接找货代的代理提货。</a:t>
            </a:r>
          </a:p>
          <a:p>
            <a:endParaRPr lang="zh-CN" altLang="en-US" dirty="0"/>
          </a:p>
          <a:p>
            <a:r>
              <a:rPr lang="en-US" altLang="zh-CN" dirty="0"/>
              <a:t>4</a:t>
            </a:r>
          </a:p>
          <a:p>
            <a:r>
              <a:rPr lang="zh-CN" altLang="en-US" dirty="0"/>
              <a:t>适用范围不一样：</a:t>
            </a:r>
          </a:p>
          <a:p>
            <a:r>
              <a:rPr lang="zh-CN" altLang="en-US" dirty="0"/>
              <a:t>船东单是最基本的特权凭证，但比较死板，里面许多条款你无法左右，</a:t>
            </a:r>
          </a:p>
          <a:p>
            <a:r>
              <a:rPr lang="zh-CN" altLang="en-US" dirty="0"/>
              <a:t>货代单，货代会应客人要求提供比较灵活的服务，如装运证明，倒签，等等</a:t>
            </a:r>
          </a:p>
          <a:p>
            <a:r>
              <a:rPr lang="zh-CN" altLang="en-US" dirty="0"/>
              <a:t>签发船东单对发货人和货代来说都是比较安全的选择。</a:t>
            </a:r>
          </a:p>
          <a:p>
            <a:r>
              <a:rPr lang="zh-CN" altLang="en-US" dirty="0"/>
              <a:t>对发货人来讲船东的信誉和安全系数高于货代，</a:t>
            </a:r>
          </a:p>
          <a:p>
            <a:endParaRPr lang="zh-CN" altLang="en-US" dirty="0"/>
          </a:p>
          <a:p>
            <a:r>
              <a:rPr lang="en-US" altLang="zh-CN" dirty="0"/>
              <a:t>5</a:t>
            </a:r>
          </a:p>
          <a:p>
            <a:r>
              <a:rPr lang="zh-CN" altLang="en-US" dirty="0"/>
              <a:t>船东单目的港提货一般不会产生什么费用，货代单提货肯定会收取目的</a:t>
            </a:r>
          </a:p>
          <a:p>
            <a:r>
              <a:rPr lang="zh-CN" altLang="en-US" dirty="0"/>
              <a:t>港客户的换单费，也有可能由发货人支付给货代，货代另行和代理结算。</a:t>
            </a:r>
          </a:p>
          <a:p>
            <a:endParaRPr lang="zh-CN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1399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1845145"/>
              </p:ext>
            </p:extLst>
          </p:nvPr>
        </p:nvGraphicFramePr>
        <p:xfrm>
          <a:off x="1" y="-1"/>
          <a:ext cx="9143999" cy="6858001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1123338"/>
                <a:gridCol w="987230"/>
                <a:gridCol w="740422"/>
                <a:gridCol w="987230"/>
                <a:gridCol w="1151768"/>
                <a:gridCol w="822692"/>
                <a:gridCol w="1727652"/>
                <a:gridCol w="1603667"/>
              </a:tblGrid>
              <a:tr h="416689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u="none" strike="noStrike" dirty="0">
                          <a:effectLst/>
                        </a:rPr>
                        <a:t>运输方式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u="none" strike="noStrike" dirty="0">
                          <a:effectLst/>
                        </a:rPr>
                        <a:t>交易方式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u="none" strike="noStrike" dirty="0">
                          <a:effectLst/>
                        </a:rPr>
                        <a:t>预付款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u="none" strike="noStrike" dirty="0">
                          <a:effectLst/>
                        </a:rPr>
                        <a:t>价格术语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u="none" strike="noStrike" dirty="0">
                          <a:effectLst/>
                        </a:rPr>
                        <a:t>提  单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u="none" strike="noStrike" dirty="0">
                          <a:effectLst/>
                        </a:rPr>
                        <a:t>风险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u="none" strike="noStrike" dirty="0">
                          <a:effectLst/>
                        </a:rPr>
                        <a:t>发货要求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u="none" strike="noStrike" dirty="0">
                          <a:effectLst/>
                        </a:rPr>
                        <a:t>备注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329878">
                <a:tc rowSpan="15"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>
                          <a:effectLst/>
                        </a:rPr>
                        <a:t>海运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前</a:t>
                      </a:r>
                      <a:r>
                        <a:rPr lang="en-US" sz="1400" u="none" strike="noStrike" dirty="0">
                          <a:effectLst/>
                        </a:rPr>
                        <a:t>T/T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　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　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　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>
                          <a:effectLst/>
                        </a:rPr>
                        <a:t>无</a:t>
                      </a:r>
                      <a:endParaRPr lang="zh-CN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>
                          <a:effectLst/>
                        </a:rPr>
                        <a:t>货款到账</a:t>
                      </a:r>
                      <a:endParaRPr lang="zh-CN" altLang="en-US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u="none" strike="noStrike">
                          <a:effectLst/>
                        </a:rPr>
                        <a:t>/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62503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CAD   </a:t>
                      </a:r>
                      <a:endParaRPr lang="en-US" sz="1400" u="none" strike="noStrike" smtClean="0">
                        <a:effectLst/>
                      </a:endParaRPr>
                    </a:p>
                    <a:p>
                      <a:pPr algn="l" fontAlgn="ctr"/>
                      <a:r>
                        <a:rPr lang="en-US" sz="1400" u="none" strike="noStrike" smtClean="0">
                          <a:effectLst/>
                        </a:rPr>
                        <a:t>   </a:t>
                      </a:r>
                      <a:endParaRPr lang="en-US" sz="1400" u="none" strike="noStrike" dirty="0" smtClean="0">
                        <a:effectLst/>
                      </a:endParaRPr>
                    </a:p>
                    <a:p>
                      <a:pPr algn="l" fontAlgn="ctr"/>
                      <a:r>
                        <a:rPr lang="zh-CN" altLang="en-US" sz="1400" u="none" strike="noStrike" dirty="0" smtClean="0">
                          <a:effectLst/>
                        </a:rPr>
                        <a:t>付款交</a:t>
                      </a:r>
                      <a:r>
                        <a:rPr lang="zh-CN" altLang="en-US" sz="1400" u="none" strike="noStrike" dirty="0">
                          <a:effectLst/>
                        </a:rPr>
                        <a:t>单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≥</a:t>
                      </a:r>
                      <a:r>
                        <a:rPr lang="en-US" altLang="zh-CN" sz="1400" u="none" strike="noStrike" dirty="0">
                          <a:effectLst/>
                        </a:rPr>
                        <a:t>30%</a:t>
                      </a:r>
                      <a:endParaRPr lang="en-US" altLang="zh-CN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CIF / DDP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u="none" strike="noStrike" dirty="0">
                          <a:effectLst/>
                        </a:rPr>
                        <a:t>/</a:t>
                      </a:r>
                      <a:endParaRPr lang="en-US" altLang="zh-CN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>
                          <a:effectLst/>
                        </a:rPr>
                        <a:t>低</a:t>
                      </a:r>
                      <a:endParaRPr lang="zh-CN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已备案</a:t>
                      </a:r>
                      <a:r>
                        <a:rPr lang="en-US" altLang="zh-CN" sz="1400" u="none" strike="noStrike" dirty="0">
                          <a:effectLst/>
                        </a:rPr>
                        <a:t>&amp;</a:t>
                      </a:r>
                      <a:r>
                        <a:rPr lang="zh-CN" altLang="en-US" sz="1400" u="none" strike="noStrike" dirty="0">
                          <a:effectLst/>
                        </a:rPr>
                        <a:t>预付款到位</a:t>
                      </a:r>
                      <a:r>
                        <a:rPr lang="en-US" altLang="zh-CN" sz="1400" u="none" strike="noStrike" dirty="0">
                          <a:effectLst/>
                        </a:rPr>
                        <a:t>&amp;</a:t>
                      </a:r>
                      <a:r>
                        <a:rPr lang="zh-CN" altLang="en-US" sz="1400" u="none" strike="noStrike" dirty="0">
                          <a:effectLst/>
                        </a:rPr>
                        <a:t>且无正在逾期</a:t>
                      </a:r>
                      <a:r>
                        <a:rPr lang="zh-CN" altLang="en-US" sz="1400" u="none" strike="noStrike" dirty="0" smtClean="0">
                          <a:effectLst/>
                        </a:rPr>
                        <a:t>货款</a:t>
                      </a:r>
                      <a:endParaRPr lang="zh-CN" altLang="en-US" sz="1400" b="0" i="0" u="none" strike="noStrike" dirty="0">
                        <a:solidFill>
                          <a:srgbClr val="FF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备案审核时参考往年逾期记录</a:t>
                      </a:r>
                      <a:endParaRPr lang="zh-CN" altLang="en-US" sz="1400" b="0" i="0" u="none" strike="noStrike" dirty="0">
                        <a:solidFill>
                          <a:srgbClr val="FF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31251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EX / FOB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u="none" strike="noStrike">
                          <a:effectLst/>
                        </a:rPr>
                        <a:t>/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>
                          <a:effectLst/>
                        </a:rPr>
                        <a:t>高</a:t>
                      </a:r>
                      <a:endParaRPr lang="zh-CN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经核准</a:t>
                      </a:r>
                      <a:r>
                        <a:rPr lang="en-US" altLang="zh-CN" sz="1400" u="none" strike="noStrike" dirty="0">
                          <a:effectLst/>
                        </a:rPr>
                        <a:t>/</a:t>
                      </a:r>
                      <a:r>
                        <a:rPr lang="zh-CN" altLang="en-US" sz="1400" u="none" strike="noStrike" dirty="0">
                          <a:effectLst/>
                        </a:rPr>
                        <a:t>特签至总经理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　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31251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>
                          <a:effectLst/>
                        </a:rPr>
                        <a:t>＜</a:t>
                      </a:r>
                      <a:r>
                        <a:rPr lang="en-US" altLang="zh-CN" sz="1400" u="none" strike="noStrike">
                          <a:effectLst/>
                        </a:rPr>
                        <a:t>30%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CIF / DDP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u="none" strike="noStrike" dirty="0">
                          <a:effectLst/>
                        </a:rPr>
                        <a:t>/</a:t>
                      </a:r>
                      <a:endParaRPr lang="en-US" altLang="zh-CN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>
                          <a:effectLst/>
                        </a:rPr>
                        <a:t>中</a:t>
                      </a:r>
                      <a:endParaRPr lang="zh-CN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32987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EX / FOB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u="none" strike="noStrike" dirty="0">
                          <a:effectLst/>
                        </a:rPr>
                        <a:t>/</a:t>
                      </a:r>
                      <a:endParaRPr lang="en-US" altLang="zh-CN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>
                          <a:effectLst/>
                        </a:rPr>
                        <a:t>高</a:t>
                      </a:r>
                      <a:endParaRPr lang="zh-CN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31251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LC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A/S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CIF / DDP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u="none" strike="noStrike" dirty="0">
                          <a:effectLst/>
                        </a:rPr>
                        <a:t>/</a:t>
                      </a:r>
                      <a:endParaRPr lang="en-US" altLang="zh-CN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>
                          <a:effectLst/>
                        </a:rPr>
                        <a:t>低</a:t>
                      </a:r>
                      <a:endParaRPr lang="zh-CN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L/C</a:t>
                      </a:r>
                      <a:r>
                        <a:rPr lang="zh-CN" altLang="en-US" sz="1400" u="none" strike="noStrike" dirty="0">
                          <a:effectLst/>
                        </a:rPr>
                        <a:t>条款审核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修改信用证</a:t>
                      </a:r>
                      <a:r>
                        <a:rPr lang="en-US" altLang="zh-CN" sz="1400" u="none" strike="noStrike" dirty="0">
                          <a:effectLst/>
                        </a:rPr>
                        <a:t>/</a:t>
                      </a:r>
                      <a:r>
                        <a:rPr lang="zh-CN" altLang="en-US" sz="1400" u="none" strike="noStrike" dirty="0">
                          <a:effectLst/>
                        </a:rPr>
                        <a:t>特</a:t>
                      </a:r>
                      <a:r>
                        <a:rPr lang="zh-CN" altLang="en-US" sz="1400" u="none" strike="noStrike" dirty="0" smtClean="0">
                          <a:effectLst/>
                        </a:rPr>
                        <a:t>签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31251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EX / FOB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>
                          <a:effectLst/>
                        </a:rPr>
                        <a:t>船公司提单</a:t>
                      </a:r>
                      <a:endParaRPr lang="zh-CN" altLang="en-US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>
                          <a:effectLst/>
                        </a:rPr>
                        <a:t>低</a:t>
                      </a:r>
                      <a:endParaRPr lang="zh-CN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64239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EX / FOB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货代提单或未明确标示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>
                          <a:effectLst/>
                        </a:rPr>
                        <a:t>高</a:t>
                      </a:r>
                      <a:endParaRPr lang="zh-CN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特签至总经理核准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　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31251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USANCE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CIF / DDP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u="none" strike="noStrike">
                          <a:effectLst/>
                        </a:rPr>
                        <a:t>/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>
                          <a:effectLst/>
                        </a:rPr>
                        <a:t>低</a:t>
                      </a:r>
                      <a:endParaRPr lang="zh-CN" altLang="en-US" sz="1400" b="1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L/C</a:t>
                      </a:r>
                      <a:r>
                        <a:rPr lang="zh-CN" altLang="en-US" sz="1400" u="none" strike="noStrike" dirty="0">
                          <a:effectLst/>
                        </a:rPr>
                        <a:t>条款审核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如有先天瑕疵，特签至</a:t>
                      </a:r>
                      <a:r>
                        <a:rPr lang="zh-CN" altLang="en-US" sz="1400" u="none" strike="noStrike" dirty="0" smtClean="0">
                          <a:effectLst/>
                        </a:rPr>
                        <a:t>总经理</a:t>
                      </a:r>
                      <a:endParaRPr lang="zh-CN" altLang="en-US" sz="1400" b="0" i="0" u="none" strike="noStrike" dirty="0">
                        <a:solidFill>
                          <a:srgbClr val="FF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31251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EX / FOB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>
                          <a:effectLst/>
                        </a:rPr>
                        <a:t>船公司提单</a:t>
                      </a:r>
                      <a:endParaRPr lang="zh-CN" altLang="en-US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>
                          <a:effectLst/>
                        </a:rPr>
                        <a:t>低</a:t>
                      </a:r>
                      <a:endParaRPr lang="zh-CN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64239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EX / FOB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>
                          <a:effectLst/>
                        </a:rPr>
                        <a:t>货代提单或未明确标示</a:t>
                      </a:r>
                      <a:endParaRPr lang="zh-CN" altLang="en-US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>
                          <a:effectLst/>
                        </a:rPr>
                        <a:t>高</a:t>
                      </a:r>
                      <a:endParaRPr lang="zh-CN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特签至总经理核准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　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31251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D/P </a:t>
                      </a:r>
                      <a:endParaRPr lang="en-US" sz="1400" u="none" strike="noStrike" dirty="0" smtClean="0">
                        <a:effectLst/>
                      </a:endParaRPr>
                    </a:p>
                    <a:p>
                      <a:pPr algn="l" fontAlgn="ctr"/>
                      <a:r>
                        <a:rPr lang="zh-CN" altLang="en-US" sz="1400" u="none" strike="noStrike" dirty="0" smtClean="0">
                          <a:effectLst/>
                        </a:rPr>
                        <a:t>即</a:t>
                      </a:r>
                      <a:r>
                        <a:rPr lang="zh-CN" altLang="en-US" sz="1400" u="none" strike="noStrike" dirty="0">
                          <a:effectLst/>
                        </a:rPr>
                        <a:t>期托收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altLang="zh-CN" sz="1400" u="none" strike="noStrike">
                          <a:effectLst/>
                        </a:rPr>
                        <a:t>/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CIF / DDP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u="none" strike="noStrike">
                          <a:effectLst/>
                        </a:rPr>
                        <a:t>/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>
                          <a:effectLst/>
                        </a:rPr>
                        <a:t>低</a:t>
                      </a:r>
                      <a:endParaRPr lang="zh-CN" altLang="en-US" sz="1400" b="1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u="none" strike="noStrike" dirty="0">
                          <a:effectLst/>
                        </a:rPr>
                        <a:t>/</a:t>
                      </a:r>
                      <a:endParaRPr lang="en-US" altLang="zh-CN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备案</a:t>
                      </a:r>
                      <a:r>
                        <a:rPr lang="en-US" altLang="zh-CN" sz="1400" u="none" strike="noStrike" dirty="0">
                          <a:effectLst/>
                        </a:rPr>
                        <a:t>/</a:t>
                      </a:r>
                      <a:r>
                        <a:rPr lang="zh-CN" altLang="en-US" sz="1400" u="none" strike="noStrike" dirty="0">
                          <a:effectLst/>
                        </a:rPr>
                        <a:t>年审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52086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EX / FOB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u="none" strike="noStrike">
                          <a:effectLst/>
                        </a:rPr>
                        <a:t>/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>
                          <a:effectLst/>
                        </a:rPr>
                        <a:t>高</a:t>
                      </a:r>
                      <a:endParaRPr lang="zh-CN" altLang="en-US" sz="1400" b="1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u="none" strike="noStrike" dirty="0">
                          <a:effectLst/>
                        </a:rPr>
                        <a:t>/</a:t>
                      </a:r>
                      <a:endParaRPr lang="en-US" altLang="zh-CN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经核准</a:t>
                      </a:r>
                      <a:r>
                        <a:rPr lang="en-US" altLang="zh-CN" sz="1400" u="none" strike="noStrike" dirty="0">
                          <a:effectLst/>
                        </a:rPr>
                        <a:t>/</a:t>
                      </a:r>
                      <a:r>
                        <a:rPr lang="zh-CN" altLang="en-US" sz="1400" u="none" strike="noStrike" dirty="0">
                          <a:effectLst/>
                        </a:rPr>
                        <a:t>特签至总经理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55558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D/A </a:t>
                      </a:r>
                      <a:endParaRPr lang="en-US" sz="1400" u="none" strike="noStrike" dirty="0" smtClean="0">
                        <a:effectLst/>
                      </a:endParaRPr>
                    </a:p>
                    <a:p>
                      <a:pPr algn="l" fontAlgn="ctr"/>
                      <a:r>
                        <a:rPr lang="zh-CN" altLang="en-US" sz="1400" u="none" strike="noStrike" dirty="0" smtClean="0">
                          <a:effectLst/>
                        </a:rPr>
                        <a:t>远期</a:t>
                      </a:r>
                      <a:r>
                        <a:rPr lang="zh-CN" altLang="en-US" sz="1400" u="none" strike="noStrike" dirty="0">
                          <a:effectLst/>
                        </a:rPr>
                        <a:t>托收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u="none" strike="noStrike">
                          <a:effectLst/>
                        </a:rPr>
                        <a:t>/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u="none" strike="noStrike">
                          <a:effectLst/>
                        </a:rPr>
                        <a:t>/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u="none" strike="noStrike">
                          <a:effectLst/>
                        </a:rPr>
                        <a:t>/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>
                          <a:effectLst/>
                        </a:rPr>
                        <a:t>高</a:t>
                      </a:r>
                      <a:endParaRPr lang="zh-CN" altLang="en-US" sz="1400" b="1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额度控管</a:t>
                      </a:r>
                      <a:r>
                        <a:rPr lang="en-US" altLang="zh-CN" sz="1400" u="none" strike="noStrike" dirty="0">
                          <a:effectLst/>
                        </a:rPr>
                        <a:t>/</a:t>
                      </a:r>
                      <a:r>
                        <a:rPr lang="zh-CN" altLang="en-US" sz="1400" u="none" strike="noStrike" dirty="0">
                          <a:effectLst/>
                        </a:rPr>
                        <a:t>信用保险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u="none" strike="noStrike" dirty="0">
                          <a:effectLst/>
                        </a:rPr>
                        <a:t>/</a:t>
                      </a:r>
                      <a:endParaRPr lang="en-US" altLang="zh-CN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60767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O/A </a:t>
                      </a:r>
                      <a:r>
                        <a:rPr lang="zh-CN" altLang="en-US" sz="1400" u="none" strike="noStrike">
                          <a:effectLst/>
                        </a:rPr>
                        <a:t>放帐</a:t>
                      </a:r>
                      <a:endParaRPr lang="zh-CN" altLang="en-US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u="none" strike="noStrike">
                          <a:effectLst/>
                        </a:rPr>
                        <a:t>/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u="none" strike="noStrike">
                          <a:effectLst/>
                        </a:rPr>
                        <a:t>/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u="none" strike="noStrike">
                          <a:effectLst/>
                        </a:rPr>
                        <a:t>/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>
                          <a:effectLst/>
                        </a:rPr>
                        <a:t>高</a:t>
                      </a:r>
                      <a:endParaRPr lang="zh-CN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额度控管</a:t>
                      </a:r>
                      <a:r>
                        <a:rPr lang="en-US" altLang="zh-CN" sz="1400" u="none" strike="noStrike" dirty="0">
                          <a:effectLst/>
                        </a:rPr>
                        <a:t>/</a:t>
                      </a:r>
                      <a:r>
                        <a:rPr lang="zh-CN" altLang="en-US" sz="1400" u="none" strike="noStrike" dirty="0">
                          <a:effectLst/>
                        </a:rPr>
                        <a:t>信用保险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u="none" strike="noStrike" dirty="0">
                          <a:effectLst/>
                        </a:rPr>
                        <a:t>/</a:t>
                      </a:r>
                      <a:endParaRPr lang="en-US" altLang="zh-CN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910027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0166196"/>
              </p:ext>
            </p:extLst>
          </p:nvPr>
        </p:nvGraphicFramePr>
        <p:xfrm>
          <a:off x="-1" y="-1"/>
          <a:ext cx="9143998" cy="6858004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1140500"/>
                <a:gridCol w="983228"/>
                <a:gridCol w="864096"/>
                <a:gridCol w="648071"/>
                <a:gridCol w="864096"/>
                <a:gridCol w="1008112"/>
                <a:gridCol w="720079"/>
                <a:gridCol w="1512169"/>
                <a:gridCol w="1403647"/>
              </a:tblGrid>
              <a:tr h="264193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u="none" strike="noStrike" dirty="0">
                          <a:effectLst/>
                        </a:rPr>
                        <a:t>国  家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u="none" strike="noStrike" dirty="0">
                          <a:effectLst/>
                        </a:rPr>
                        <a:t>运输方式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u="none" strike="noStrike" dirty="0">
                          <a:effectLst/>
                        </a:rPr>
                        <a:t>交易方式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u="none" strike="noStrike" dirty="0">
                          <a:effectLst/>
                        </a:rPr>
                        <a:t>预付款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u="none" strike="noStrike" dirty="0">
                          <a:effectLst/>
                        </a:rPr>
                        <a:t>价格术语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u="none" strike="noStrike" dirty="0">
                          <a:effectLst/>
                        </a:rPr>
                        <a:t>提  单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u="none" strike="noStrike" dirty="0">
                          <a:effectLst/>
                        </a:rPr>
                        <a:t>风险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u="none" strike="noStrike" dirty="0">
                          <a:effectLst/>
                        </a:rPr>
                        <a:t>发货要求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u="none" strike="noStrike" dirty="0">
                          <a:effectLst/>
                        </a:rPr>
                        <a:t>备注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26419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 dirty="0">
                          <a:effectLst/>
                        </a:rPr>
                        <a:t>风险国家 </a:t>
                      </a:r>
                      <a:endParaRPr lang="en-US" altLang="zh-CN" sz="105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zh-CN" altLang="en-US" sz="1050" u="none" strike="noStrike" dirty="0" smtClean="0">
                          <a:effectLst/>
                        </a:rPr>
                        <a:t>    </a:t>
                      </a:r>
                      <a:endParaRPr lang="en-US" altLang="zh-CN" sz="105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zh-CN" altLang="en-US" sz="1050" u="none" strike="noStrike" dirty="0" smtClean="0">
                          <a:effectLst/>
                        </a:rPr>
                        <a:t>（政治</a:t>
                      </a:r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r>
                        <a:rPr lang="zh-CN" altLang="en-US" sz="1050" u="none" strike="noStrike" dirty="0">
                          <a:effectLst/>
                        </a:rPr>
                        <a:t>经济</a:t>
                      </a:r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r>
                        <a:rPr lang="zh-CN" altLang="en-US" sz="1050" u="none" strike="noStrike" dirty="0" smtClean="0">
                          <a:effectLst/>
                        </a:rPr>
                        <a:t>军事等 </a:t>
                      </a:r>
                      <a:r>
                        <a:rPr lang="en-US" altLang="zh-CN" sz="1050" u="none" strike="noStrike" dirty="0">
                          <a:effectLst/>
                        </a:rPr>
                        <a:t>&amp; </a:t>
                      </a:r>
                      <a:r>
                        <a:rPr lang="zh-CN" altLang="en-US" sz="1050" u="none" strike="noStrike" dirty="0">
                          <a:effectLst/>
                        </a:rPr>
                        <a:t>公司提示过）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>
                          <a:effectLst/>
                        </a:rPr>
                        <a:t>前</a:t>
                      </a:r>
                      <a:r>
                        <a:rPr lang="en-US" sz="1050" u="none" strike="noStrike">
                          <a:effectLst/>
                        </a:rPr>
                        <a:t>T/T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 dirty="0">
                          <a:effectLst/>
                        </a:rPr>
                        <a:t>无</a:t>
                      </a:r>
                      <a:endParaRPr lang="zh-CN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货款到账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2838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其他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 dirty="0">
                          <a:effectLst/>
                        </a:rPr>
                        <a:t>高</a:t>
                      </a:r>
                      <a:endParaRPr lang="zh-CN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特签至总经理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94434">
                <a:tc rowSpan="18"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 dirty="0">
                          <a:effectLst/>
                        </a:rPr>
                        <a:t>普通国家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 smtClean="0">
                          <a:effectLst/>
                        </a:rPr>
                        <a:t>      其他运输</a:t>
                      </a:r>
                      <a:endParaRPr lang="en-US" altLang="zh-CN" sz="1050" u="none" strike="noStrike" dirty="0" smtClean="0">
                        <a:effectLst/>
                      </a:endParaRPr>
                    </a:p>
                    <a:p>
                      <a:pPr algn="l" fontAlgn="ctr"/>
                      <a:endParaRPr lang="en-US" altLang="zh-CN" sz="1050" u="none" strike="noStrike" dirty="0" smtClean="0">
                        <a:effectLst/>
                      </a:endParaRPr>
                    </a:p>
                    <a:p>
                      <a:pPr algn="l" fontAlgn="ctr"/>
                      <a:r>
                        <a:rPr lang="zh-CN" altLang="en-US" sz="1050" u="none" strike="noStrike" dirty="0" smtClean="0">
                          <a:effectLst/>
                        </a:rPr>
                        <a:t>（</a:t>
                      </a:r>
                      <a:r>
                        <a:rPr lang="zh-CN" altLang="en-US" sz="1050" u="none" strike="noStrike" dirty="0">
                          <a:effectLst/>
                        </a:rPr>
                        <a:t>空运</a:t>
                      </a:r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r>
                        <a:rPr lang="zh-CN" altLang="en-US" sz="1050" u="none" strike="noStrike" dirty="0">
                          <a:effectLst/>
                        </a:rPr>
                        <a:t>铁路</a:t>
                      </a:r>
                      <a:r>
                        <a:rPr lang="en-US" altLang="zh-CN" sz="1050" u="none" strike="noStrike" dirty="0" smtClean="0">
                          <a:effectLst/>
                        </a:rPr>
                        <a:t>/</a:t>
                      </a:r>
                    </a:p>
                    <a:p>
                      <a:pPr algn="l" fontAlgn="ctr"/>
                      <a:r>
                        <a:rPr lang="zh-CN" altLang="en-US" sz="1050" u="none" strike="noStrike" dirty="0" smtClean="0">
                          <a:effectLst/>
                        </a:rPr>
                        <a:t>公路</a:t>
                      </a:r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r>
                        <a:rPr lang="zh-CN" altLang="en-US" sz="1050" u="none" strike="noStrike" dirty="0">
                          <a:effectLst/>
                        </a:rPr>
                        <a:t>多式联运）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前</a:t>
                      </a:r>
                      <a:r>
                        <a:rPr lang="en-US" sz="1050" u="none" strike="noStrike" dirty="0">
                          <a:effectLst/>
                        </a:rPr>
                        <a:t>T/T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 dirty="0">
                          <a:effectLst/>
                        </a:rPr>
                        <a:t>无</a:t>
                      </a:r>
                      <a:endParaRPr lang="zh-CN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>
                          <a:effectLst/>
                        </a:rPr>
                        <a:t>货款到账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91366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</a:rPr>
                        <a:t>O/A </a:t>
                      </a:r>
                      <a:r>
                        <a:rPr lang="zh-CN" altLang="en-US" sz="1050" u="none" strike="noStrike" dirty="0">
                          <a:effectLst/>
                        </a:rPr>
                        <a:t>放帐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 dirty="0">
                          <a:effectLst/>
                        </a:rPr>
                        <a:t>高</a:t>
                      </a:r>
                      <a:endParaRPr lang="zh-CN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>
                          <a:effectLst/>
                        </a:rPr>
                        <a:t>额度管控</a:t>
                      </a:r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r>
                        <a:rPr lang="zh-CN" altLang="en-US" sz="1050" u="none" strike="noStrike">
                          <a:effectLst/>
                        </a:rPr>
                        <a:t>信用保险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0915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其他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 dirty="0">
                          <a:effectLst/>
                        </a:rPr>
                        <a:t>高</a:t>
                      </a:r>
                      <a:endParaRPr lang="zh-CN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>
                          <a:effectLst/>
                        </a:rPr>
                        <a:t>经核准</a:t>
                      </a:r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r>
                        <a:rPr lang="zh-CN" altLang="en-US" sz="1050" u="none" strike="noStrike">
                          <a:effectLst/>
                        </a:rPr>
                        <a:t>特签至总经理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0915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15"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海运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前</a:t>
                      </a:r>
                      <a:r>
                        <a:rPr lang="en-US" sz="1050" u="none" strike="noStrike" dirty="0">
                          <a:effectLst/>
                        </a:rPr>
                        <a:t>T/T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　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　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　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 dirty="0">
                          <a:effectLst/>
                        </a:rPr>
                        <a:t>无</a:t>
                      </a:r>
                      <a:endParaRPr lang="zh-CN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>
                          <a:effectLst/>
                        </a:rPr>
                        <a:t>货款到账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39628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</a:rPr>
                        <a:t>CAD    </a:t>
                      </a:r>
                      <a:endParaRPr lang="en-US" sz="1050" u="none" strike="noStrike" dirty="0" smtClean="0">
                        <a:effectLst/>
                      </a:endParaRPr>
                    </a:p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</a:rPr>
                        <a:t>  </a:t>
                      </a:r>
                    </a:p>
                    <a:p>
                      <a:pPr algn="l" fontAlgn="ctr"/>
                      <a:r>
                        <a:rPr lang="zh-CN" altLang="en-US" sz="1050" u="none" strike="noStrike" dirty="0" smtClean="0">
                          <a:effectLst/>
                        </a:rPr>
                        <a:t>付款交</a:t>
                      </a:r>
                      <a:r>
                        <a:rPr lang="zh-CN" altLang="en-US" sz="1050" u="none" strike="noStrike" dirty="0">
                          <a:effectLst/>
                        </a:rPr>
                        <a:t>单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≥</a:t>
                      </a:r>
                      <a:r>
                        <a:rPr lang="en-US" altLang="zh-CN" sz="1050" u="none" strike="noStrike" dirty="0">
                          <a:effectLst/>
                        </a:rPr>
                        <a:t>30%</a:t>
                      </a:r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</a:rPr>
                        <a:t>CIF / DDP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 dirty="0">
                          <a:effectLst/>
                        </a:rPr>
                        <a:t>低</a:t>
                      </a:r>
                      <a:endParaRPr lang="zh-CN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已备案</a:t>
                      </a:r>
                      <a:r>
                        <a:rPr lang="en-US" altLang="zh-CN" sz="1050" u="none" strike="noStrike" dirty="0">
                          <a:effectLst/>
                        </a:rPr>
                        <a:t>&amp;</a:t>
                      </a:r>
                      <a:r>
                        <a:rPr lang="zh-CN" altLang="en-US" sz="1050" u="none" strike="noStrike" dirty="0">
                          <a:effectLst/>
                        </a:rPr>
                        <a:t>预付款到位</a:t>
                      </a:r>
                      <a:r>
                        <a:rPr lang="en-US" altLang="zh-CN" sz="1050" u="none" strike="noStrike" dirty="0">
                          <a:effectLst/>
                        </a:rPr>
                        <a:t>&amp;</a:t>
                      </a:r>
                      <a:r>
                        <a:rPr lang="zh-CN" altLang="en-US" sz="1050" u="none" strike="noStrike" dirty="0">
                          <a:effectLst/>
                        </a:rPr>
                        <a:t>且无正在逾期货款②</a:t>
                      </a:r>
                      <a:endParaRPr lang="zh-CN" altLang="en-US" sz="1050" b="0" i="0" u="none" strike="noStrike" dirty="0">
                        <a:solidFill>
                          <a:srgbClr val="FF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备案审核时参考往年逾期记录</a:t>
                      </a:r>
                      <a:endParaRPr lang="zh-CN" altLang="en-US" sz="1050" b="0" i="0" u="none" strike="noStrike" dirty="0">
                        <a:solidFill>
                          <a:srgbClr val="FF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19814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</a:rPr>
                        <a:t>EX / FOB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 dirty="0">
                          <a:effectLst/>
                        </a:rPr>
                        <a:t>高</a:t>
                      </a:r>
                      <a:endParaRPr lang="zh-CN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经核准</a:t>
                      </a:r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r>
                        <a:rPr lang="zh-CN" altLang="en-US" sz="1050" u="none" strike="noStrike" dirty="0">
                          <a:effectLst/>
                        </a:rPr>
                        <a:t>特签至总经理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　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19814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>
                          <a:effectLst/>
                        </a:rPr>
                        <a:t>＜</a:t>
                      </a:r>
                      <a:r>
                        <a:rPr lang="en-US" altLang="zh-CN" sz="1050" u="none" strike="noStrike">
                          <a:effectLst/>
                        </a:rPr>
                        <a:t>30%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</a:rPr>
                        <a:t>CIF / DDP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 dirty="0">
                          <a:effectLst/>
                        </a:rPr>
                        <a:t>中</a:t>
                      </a:r>
                      <a:endParaRPr lang="zh-CN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20915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</a:rPr>
                        <a:t>EX / FOB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 dirty="0">
                          <a:effectLst/>
                        </a:rPr>
                        <a:t>高</a:t>
                      </a:r>
                      <a:endParaRPr lang="zh-CN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9814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</a:rPr>
                        <a:t>LC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</a:rPr>
                        <a:t>A/S 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</a:rPr>
                        <a:t>CIF / DDP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</a:rPr>
                        <a:t>低</a:t>
                      </a:r>
                      <a:endParaRPr lang="zh-CN" altLang="en-US" sz="1050" b="1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</a:rPr>
                        <a:t>L/C</a:t>
                      </a:r>
                      <a:r>
                        <a:rPr lang="zh-CN" altLang="en-US" sz="1050" u="none" strike="noStrike" dirty="0">
                          <a:effectLst/>
                        </a:rPr>
                        <a:t>条款审核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修改信用证</a:t>
                      </a:r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r>
                        <a:rPr lang="zh-CN" altLang="en-US" sz="1050" u="none" strike="noStrike" dirty="0">
                          <a:effectLst/>
                        </a:rPr>
                        <a:t>特签③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19814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</a:rPr>
                        <a:t>EX / FOB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>
                          <a:effectLst/>
                        </a:rPr>
                        <a:t>船公司提单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 dirty="0">
                          <a:effectLst/>
                        </a:rPr>
                        <a:t>低</a:t>
                      </a:r>
                      <a:endParaRPr lang="zh-CN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0729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</a:rPr>
                        <a:t>EX / FOB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货代提单或未明确标示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 dirty="0">
                          <a:effectLst/>
                        </a:rPr>
                        <a:t>高</a:t>
                      </a:r>
                      <a:endParaRPr lang="zh-CN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特签至总经理核准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　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19814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</a:rPr>
                        <a:t>USANCE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</a:rPr>
                        <a:t>CIF / DDP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</a:rPr>
                        <a:t>低</a:t>
                      </a:r>
                      <a:endParaRPr lang="zh-CN" altLang="en-US" sz="1050" b="1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</a:rPr>
                        <a:t>L/C</a:t>
                      </a:r>
                      <a:r>
                        <a:rPr lang="zh-CN" altLang="en-US" sz="1050" u="none" strike="noStrike" dirty="0">
                          <a:effectLst/>
                        </a:rPr>
                        <a:t>条款审核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如有先天瑕疵，特签至总经理④</a:t>
                      </a:r>
                      <a:endParaRPr lang="zh-CN" altLang="en-US" sz="1050" b="0" i="0" u="none" strike="noStrike" dirty="0">
                        <a:solidFill>
                          <a:srgbClr val="FF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19814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</a:rPr>
                        <a:t>EX / FOB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>
                          <a:effectLst/>
                        </a:rPr>
                        <a:t>船公司提单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 dirty="0">
                          <a:effectLst/>
                        </a:rPr>
                        <a:t>低</a:t>
                      </a:r>
                      <a:endParaRPr lang="zh-CN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0729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</a:rPr>
                        <a:t>EX / FOB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>
                          <a:effectLst/>
                        </a:rPr>
                        <a:t>货代提单或未明确标示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 dirty="0">
                          <a:effectLst/>
                        </a:rPr>
                        <a:t>高</a:t>
                      </a:r>
                      <a:endParaRPr lang="zh-CN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特签至总经理核准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　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19814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</a:rPr>
                        <a:t>D/P </a:t>
                      </a:r>
                      <a:r>
                        <a:rPr lang="zh-CN" altLang="en-US" sz="1050" u="none" strike="noStrike">
                          <a:effectLst/>
                        </a:rPr>
                        <a:t>即期托收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</a:rPr>
                        <a:t>CIF / DDP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</a:rPr>
                        <a:t>低</a:t>
                      </a:r>
                      <a:endParaRPr lang="zh-CN" altLang="en-US" sz="1050" b="1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备案</a:t>
                      </a:r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r>
                        <a:rPr lang="zh-CN" altLang="en-US" sz="1050" u="none" strike="noStrike" dirty="0">
                          <a:effectLst/>
                        </a:rPr>
                        <a:t>年审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33024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</a:rPr>
                        <a:t>EX / FOB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</a:rPr>
                        <a:t>高</a:t>
                      </a:r>
                      <a:endParaRPr lang="zh-CN" altLang="en-US" sz="1050" b="1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经核准</a:t>
                      </a:r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r>
                        <a:rPr lang="zh-CN" altLang="en-US" sz="1050" u="none" strike="noStrike" dirty="0">
                          <a:effectLst/>
                        </a:rPr>
                        <a:t>特签至总经理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35225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</a:rPr>
                        <a:t>D/A </a:t>
                      </a:r>
                      <a:r>
                        <a:rPr lang="zh-CN" altLang="en-US" sz="1050" u="none" strike="noStrike">
                          <a:effectLst/>
                        </a:rPr>
                        <a:t>远期托收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</a:rPr>
                        <a:t>高</a:t>
                      </a:r>
                      <a:endParaRPr lang="zh-CN" altLang="en-US" sz="1050" b="1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额度控管</a:t>
                      </a:r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r>
                        <a:rPr lang="zh-CN" altLang="en-US" sz="1050" u="none" strike="noStrike" dirty="0">
                          <a:effectLst/>
                        </a:rPr>
                        <a:t>信用保险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38528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</a:rPr>
                        <a:t>O/A </a:t>
                      </a:r>
                      <a:r>
                        <a:rPr lang="zh-CN" altLang="en-US" sz="1050" u="none" strike="noStrike">
                          <a:effectLst/>
                        </a:rPr>
                        <a:t>放帐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>
                          <a:effectLst/>
                        </a:rPr>
                        <a:t>/</a:t>
                      </a:r>
                      <a:endParaRPr lang="en-US" altLang="zh-CN" sz="105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 dirty="0">
                          <a:effectLst/>
                        </a:rPr>
                        <a:t>高</a:t>
                      </a:r>
                      <a:endParaRPr lang="zh-CN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u="none" strike="noStrike" dirty="0">
                          <a:effectLst/>
                        </a:rPr>
                        <a:t>额度控管</a:t>
                      </a:r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r>
                        <a:rPr lang="zh-CN" altLang="en-US" sz="1050" u="none" strike="noStrike" dirty="0">
                          <a:effectLst/>
                        </a:rPr>
                        <a:t>信用保险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50" u="none" strike="noStrike" dirty="0">
                          <a:effectLst/>
                        </a:rPr>
                        <a:t>/</a:t>
                      </a:r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021742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5"/>
  <p:tag name="ARTICULATE_REFERENCE_ID" val="1d594313-9aef-43af-b854-e2f6b53a200d"/>
  <p:tag name="ARTICULATE_REFERENCE_COUNT" val="0"/>
  <p:tag name="ARTICULATE_PLAYER_GLOSSARY_XML" val="&lt;?xml version=&quot;1.0&quot; encoding=&quot;utf-16&quot;?&gt;&lt;glossary xmlns:xsi=&quot;http://www.w3.org/2001/XMLSchema-instance&quot; xmlns:xsd=&quot;http://www.w3.org/2001/XMLSchema&quot;&gt;&lt;terms /&gt;&lt;/glossary&gt;"/>
  <p:tag name="TAG_BACKING_FORM_KEY" val="4065288-d:\外风控3版\外风控3版.pptx"/>
  <p:tag name="ARTICULATE_PRESENTER_VERSION" val="7"/>
  <p:tag name="ARTICULATE_PROJECT_OPEN" val="1"/>
  <p:tag name="ARTICULATE_USED_PAGE_ORIENTATION" val="1"/>
  <p:tag name="ARTICULATE_USED_PAGE_SIZE" val="1"/>
  <p:tag name="ARTICULATE_META_DESCRIPTION" val="外销风险管控 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56"/>
  <p:tag name="ARTICULATE_AUDIO_RECORDED" val="1"/>
  <p:tag name="ELAPSEDTIME" val="303.3"/>
  <p:tag name="ANNOTATION_TYPE_1" val="2"/>
  <p:tag name="ANNOTATION_START_1" val="10.5"/>
  <p:tag name="ANNOTATION_END_1" val="-10.5"/>
  <p:tag name="ANNOTATION_TOP_1" val="-62"/>
  <p:tag name="ANNOTATION_LEFT_1" val="-62"/>
  <p:tag name="ANNOTATION_WIDTH_1" val="1085"/>
  <p:tag name="ANNOTATION_HEIGHT_1" val="845"/>
  <p:tag name="ANNOTATION_ANIMATION_1" val="4"/>
  <p:tag name="ANNOTATION_ROTATION_1" val="0"/>
  <p:tag name="ANNOTATION_SUB_TYPE_1" val="11"/>
  <p:tag name="ANNOTATION_LOOP_COUNT_1" val="1"/>
  <p:tag name="ANNOTATION_BOX_RADIUS_1" val="0"/>
  <p:tag name="ANNOTATION_SCALE_1" val="0"/>
  <p:tag name="ANNOTATION_BORDER_ALPHA_1" val="100"/>
  <p:tag name="ANNOTATION_BORDER_COLOR_1" val="16777215"/>
  <p:tag name="ANNOTATION_FILL_COLOR_1" val="855309"/>
  <p:tag name="ANNOTATION_FILL_ALPHA_1" val="50"/>
  <p:tag name="ANNOTATION_BORDER_WIDTH_1" val="2"/>
  <p:tag name="ANNOTATION_SLIDE_WIDTH_1" val="960"/>
  <p:tag name="ANNOTATION_SLIDE_HEIGHT_1" val="720"/>
  <p:tag name="ANNOTATION_TYPE_2" val="2"/>
  <p:tag name="ANNOTATION_START_2" val="10.5"/>
  <p:tag name="ANNOTATION_END_2" val="-15.9"/>
  <p:tag name="ANNOTATION_TOP_2" val="2"/>
  <p:tag name="ANNOTATION_LEFT_2" val="4"/>
  <p:tag name="ANNOTATION_WIDTH_2" val="644"/>
  <p:tag name="ANNOTATION_HEIGHT_2" val="719"/>
  <p:tag name="ANNOTATION_ANIMATION_2" val="4"/>
  <p:tag name="ANNOTATION_ROTATION_2" val="0"/>
  <p:tag name="ANNOTATION_SUB_TYPE_2" val="11"/>
  <p:tag name="ANNOTATION_LOOP_COUNT_2" val="1"/>
  <p:tag name="ANNOTATION_BOX_RADIUS_2" val="5"/>
  <p:tag name="ANNOTATION_SCALE_2" val="0"/>
  <p:tag name="ANNOTATION_BORDER_ALPHA_2" val="100"/>
  <p:tag name="ANNOTATION_BORDER_COLOR_2" val="16777215"/>
  <p:tag name="ANNOTATION_FILL_COLOR_2" val="855309"/>
  <p:tag name="ANNOTATION_FILL_ALPHA_2" val="50"/>
  <p:tag name="ANNOTATION_BORDER_WIDTH_2" val="2"/>
  <p:tag name="ANNOTATION_SLIDE_WIDTH_2" val="960"/>
  <p:tag name="ANNOTATION_SLIDE_HEIGHT_2" val="720"/>
  <p:tag name="ANNOTATION_TYPE_3" val="2"/>
  <p:tag name="ANNOTATION_START_3" val="15.9"/>
  <p:tag name="ANNOTATION_END_3" val="-15.9"/>
  <p:tag name="ANNOTATION_TOP_3" val="-62"/>
  <p:tag name="ANNOTATION_LEFT_3" val="-62"/>
  <p:tag name="ANNOTATION_WIDTH_3" val="1085"/>
  <p:tag name="ANNOTATION_HEIGHT_3" val="845"/>
  <p:tag name="ANNOTATION_ANIMATION_3" val="4"/>
  <p:tag name="ANNOTATION_ROTATION_3" val="0"/>
  <p:tag name="ANNOTATION_SUB_TYPE_3" val="11"/>
  <p:tag name="ANNOTATION_LOOP_COUNT_3" val="1"/>
  <p:tag name="ANNOTATION_BOX_RADIUS_3" val="0"/>
  <p:tag name="ANNOTATION_SCALE_3" val="0"/>
  <p:tag name="ANNOTATION_BORDER_ALPHA_3" val="100"/>
  <p:tag name="ANNOTATION_BORDER_COLOR_3" val="16777215"/>
  <p:tag name="ANNOTATION_FILL_COLOR_3" val="855309"/>
  <p:tag name="ANNOTATION_FILL_ALPHA_3" val="50"/>
  <p:tag name="ANNOTATION_BORDER_WIDTH_3" val="2"/>
  <p:tag name="ANNOTATION_SLIDE_WIDTH_3" val="960"/>
  <p:tag name="ANNOTATION_SLIDE_HEIGHT_3" val="720"/>
  <p:tag name="ANNOTATION_TYPE_4" val="2"/>
  <p:tag name="ANNOTATION_START_4" val="15.9"/>
  <p:tag name="ANNOTATION_END_4" val="31.6"/>
  <p:tag name="ANNOTATION_TOP_4" val="4"/>
  <p:tag name="ANNOTATION_LEFT_4" val="647"/>
  <p:tag name="ANNOTATION_WIDTH_4" val="317"/>
  <p:tag name="ANNOTATION_HEIGHT_4" val="715"/>
  <p:tag name="ANNOTATION_ANIMATION_4" val="4"/>
  <p:tag name="ANNOTATION_ROTATION_4" val="0"/>
  <p:tag name="ANNOTATION_SUB_TYPE_4" val="11"/>
  <p:tag name="ANNOTATION_LOOP_COUNT_4" val="1"/>
  <p:tag name="ANNOTATION_BOX_RADIUS_4" val="5"/>
  <p:tag name="ANNOTATION_SCALE_4" val="0"/>
  <p:tag name="ANNOTATION_BORDER_ALPHA_4" val="100"/>
  <p:tag name="ANNOTATION_BORDER_COLOR_4" val="16777215"/>
  <p:tag name="ANNOTATION_FILL_COLOR_4" val="855309"/>
  <p:tag name="ANNOTATION_FILL_ALPHA_4" val="50"/>
  <p:tag name="ANNOTATION_BORDER_WIDTH_4" val="2"/>
  <p:tag name="ANNOTATION_SLIDE_WIDTH_4" val="960"/>
  <p:tag name="ANNOTATION_SLIDE_HEIGHT_4" val="720"/>
  <p:tag name="ANNOTATION_TYPE_5" val="2"/>
  <p:tag name="ANNOTATION_START_5" val="61.1"/>
  <p:tag name="ANNOTATION_END_5" val="-61.1"/>
  <p:tag name="ANNOTATION_TOP_5" val="-62"/>
  <p:tag name="ANNOTATION_LEFT_5" val="-62"/>
  <p:tag name="ANNOTATION_WIDTH_5" val="1085"/>
  <p:tag name="ANNOTATION_HEIGHT_5" val="845"/>
  <p:tag name="ANNOTATION_ANIMATION_5" val="4"/>
  <p:tag name="ANNOTATION_ROTATION_5" val="0"/>
  <p:tag name="ANNOTATION_SUB_TYPE_5" val="11"/>
  <p:tag name="ANNOTATION_LOOP_COUNT_5" val="1"/>
  <p:tag name="ANNOTATION_BOX_RADIUS_5" val="0"/>
  <p:tag name="ANNOTATION_SCALE_5" val="0"/>
  <p:tag name="ANNOTATION_BORDER_ALPHA_5" val="100"/>
  <p:tag name="ANNOTATION_BORDER_COLOR_5" val="16777215"/>
  <p:tag name="ANNOTATION_FILL_COLOR_5" val="855309"/>
  <p:tag name="ANNOTATION_FILL_ALPHA_5" val="50"/>
  <p:tag name="ANNOTATION_BORDER_WIDTH_5" val="2"/>
  <p:tag name="ANNOTATION_SLIDE_WIDTH_5" val="960"/>
  <p:tag name="ANNOTATION_SLIDE_HEIGHT_5" val="720"/>
  <p:tag name="ANNOTATION_TYPE_6" val="2"/>
  <p:tag name="ANNOTATION_START_6" val="61.1"/>
  <p:tag name="ANNOTATION_END_6" val="-1.0"/>
  <p:tag name="ANNOTATION_TOP_6" val="2"/>
  <p:tag name="ANNOTATION_LEFT_6" val="6"/>
  <p:tag name="ANNOTATION_WIDTH_6" val="952"/>
  <p:tag name="ANNOTATION_HEIGHT_6" val="108"/>
  <p:tag name="ANNOTATION_ANIMATION_6" val="4"/>
  <p:tag name="ANNOTATION_ROTATION_6" val="0"/>
  <p:tag name="ANNOTATION_SUB_TYPE_6" val="11"/>
  <p:tag name="ANNOTATION_LOOP_COUNT_6" val="1"/>
  <p:tag name="ANNOTATION_BOX_RADIUS_6" val="5"/>
  <p:tag name="ANNOTATION_SCALE_6" val="0"/>
  <p:tag name="ANNOTATION_BORDER_ALPHA_6" val="100"/>
  <p:tag name="ANNOTATION_BORDER_COLOR_6" val="16777215"/>
  <p:tag name="ANNOTATION_FILL_COLOR_6" val="855309"/>
  <p:tag name="ANNOTATION_FILL_ALPHA_6" val="50"/>
  <p:tag name="ANNOTATION_BORDER_WIDTH_6" val="2"/>
  <p:tag name="ANNOTATION_SLIDE_WIDTH_6" val="960"/>
  <p:tag name="ANNOTATION_SLIDE_HEIGHT_6" val="720"/>
  <p:tag name="ANNOTATION_TYPE_7" val="0"/>
  <p:tag name="ANNOTATION_START_7" val="150.9"/>
  <p:tag name="ANNOTATION_END_7" val="164.5"/>
  <p:tag name="ANNOTATION_TOP_7" val="45"/>
  <p:tag name="ANNOTATION_LEFT_7" val="192"/>
  <p:tag name="ANNOTATION_WIDTH_7" val="186"/>
  <p:tag name="ANNOTATION_HEIGHT_7" val="186"/>
  <p:tag name="ANNOTATION_ANIMATION_7" val="3"/>
  <p:tag name="ANNOTATION_ROTATION_7" val="0"/>
  <p:tag name="ANNOTATION_SUB_TYPE_7" val="2"/>
  <p:tag name="ANNOTATION_LOOP_COUNT_7" val="1"/>
  <p:tag name="ANNOTATION_BOX_RADIUS_7" val="0"/>
  <p:tag name="ANNOTATION_SCALE_7" val="100"/>
  <p:tag name="ANNOTATION_BORDER_ALPHA_7" val="100"/>
  <p:tag name="ANNOTATION_BORDER_COLOR_7" val="16777215"/>
  <p:tag name="ANNOTATION_FILL_COLOR_7" val="683492"/>
  <p:tag name="ANNOTATION_FILL_ALPHA_7" val="100"/>
  <p:tag name="ANNOTATION_BORDER_WIDTH_7" val="2"/>
  <p:tag name="ANNOTATION_SLIDE_WIDTH_7" val="960"/>
  <p:tag name="ANNOTATION_SLIDE_HEIGHT_7" val="720"/>
  <p:tag name="ANNOTATION_TYPE_8" val="2"/>
  <p:tag name="ANNOTATION_START_8" val="173.8"/>
  <p:tag name="ANNOTATION_END_8" val="-173.8"/>
  <p:tag name="ANNOTATION_TOP_8" val="-62"/>
  <p:tag name="ANNOTATION_LEFT_8" val="-62"/>
  <p:tag name="ANNOTATION_WIDTH_8" val="1085"/>
  <p:tag name="ANNOTATION_HEIGHT_8" val="845"/>
  <p:tag name="ANNOTATION_ANIMATION_8" val="4"/>
  <p:tag name="ANNOTATION_ROTATION_8" val="0"/>
  <p:tag name="ANNOTATION_SUB_TYPE_8" val="11"/>
  <p:tag name="ANNOTATION_LOOP_COUNT_8" val="1"/>
  <p:tag name="ANNOTATION_BOX_RADIUS_8" val="0"/>
  <p:tag name="ANNOTATION_SCALE_8" val="0"/>
  <p:tag name="ANNOTATION_BORDER_ALPHA_8" val="100"/>
  <p:tag name="ANNOTATION_BORDER_COLOR_8" val="16777215"/>
  <p:tag name="ANNOTATION_FILL_COLOR_8" val="855309"/>
  <p:tag name="ANNOTATION_FILL_ALPHA_8" val="50"/>
  <p:tag name="ANNOTATION_BORDER_WIDTH_8" val="2"/>
  <p:tag name="ANNOTATION_SLIDE_WIDTH_8" val="960"/>
  <p:tag name="ANNOTATION_SLIDE_HEIGHT_8" val="720"/>
  <p:tag name="ANNOTATION_TYPE_9" val="2"/>
  <p:tag name="ANNOTATION_START_9" val="173.8"/>
  <p:tag name="ANNOTATION_END_9" val="-1.0"/>
  <p:tag name="ANNOTATION_TOP_9" val="7"/>
  <p:tag name="ANNOTATION_LEFT_9" val="113"/>
  <p:tag name="ANNOTATION_WIDTH_9" val="860"/>
  <p:tag name="ANNOTATION_HEIGHT_9" val="292"/>
  <p:tag name="ANNOTATION_ANIMATION_9" val="4"/>
  <p:tag name="ANNOTATION_ROTATION_9" val="0"/>
  <p:tag name="ANNOTATION_SUB_TYPE_9" val="11"/>
  <p:tag name="ANNOTATION_LOOP_COUNT_9" val="1"/>
  <p:tag name="ANNOTATION_BOX_RADIUS_9" val="5"/>
  <p:tag name="ANNOTATION_SCALE_9" val="0"/>
  <p:tag name="ANNOTATION_BORDER_ALPHA_9" val="100"/>
  <p:tag name="ANNOTATION_BORDER_COLOR_9" val="16777215"/>
  <p:tag name="ANNOTATION_FILL_COLOR_9" val="855309"/>
  <p:tag name="ANNOTATION_FILL_ALPHA_9" val="50"/>
  <p:tag name="ANNOTATION_BORDER_WIDTH_9" val="2"/>
  <p:tag name="ANNOTATION_SLIDE_WIDTH_9" val="960"/>
  <p:tag name="ANNOTATION_SLIDE_HEIGHT_9" val="720"/>
  <p:tag name="ANNOTATION_TYPE_10" val="0"/>
  <p:tag name="ANNOTATION_START_10" val="279.1"/>
  <p:tag name="ANNOTATION_END_10" val="-1.0"/>
  <p:tag name="ANNOTATION_TOP_10" val="149"/>
  <p:tag name="ANNOTATION_LEFT_10" val="188"/>
  <p:tag name="ANNOTATION_WIDTH_10" val="186"/>
  <p:tag name="ANNOTATION_HEIGHT_10" val="186"/>
  <p:tag name="ANNOTATION_ANIMATION_10" val="3"/>
  <p:tag name="ANNOTATION_ROTATION_10" val="0"/>
  <p:tag name="ANNOTATION_SUB_TYPE_10" val="2"/>
  <p:tag name="ANNOTATION_LOOP_COUNT_10" val="1"/>
  <p:tag name="ANNOTATION_BOX_RADIUS_10" val="0"/>
  <p:tag name="ANNOTATION_SCALE_10" val="100"/>
  <p:tag name="ANNOTATION_BORDER_ALPHA_10" val="100"/>
  <p:tag name="ANNOTATION_BORDER_COLOR_10" val="16777215"/>
  <p:tag name="ANNOTATION_FILL_COLOR_10" val="683492"/>
  <p:tag name="ANNOTATION_FILL_ALPHA_10" val="100"/>
  <p:tag name="ANNOTATION_BORDER_WIDTH_10" val="2"/>
  <p:tag name="ANNOTATION_SLIDE_WIDTH_10" val="960"/>
  <p:tag name="ANNOTATION_SLIDE_HEIGHT_10" val="720"/>
  <p:tag name="ANNOTATION_TYPE_11" val="0"/>
  <p:tag name="ANNOTATION_START_11" val="281.8"/>
  <p:tag name="ANNOTATION_END_11" val="297.3"/>
  <p:tag name="ANNOTATION_TOP_11" val="222"/>
  <p:tag name="ANNOTATION_LEFT_11" val="171"/>
  <p:tag name="ANNOTATION_WIDTH_11" val="186"/>
  <p:tag name="ANNOTATION_HEIGHT_11" val="186"/>
  <p:tag name="ANNOTATION_ANIMATION_11" val="3"/>
  <p:tag name="ANNOTATION_ROTATION_11" val="0"/>
  <p:tag name="ANNOTATION_SUB_TYPE_11" val="2"/>
  <p:tag name="ANNOTATION_LOOP_COUNT_11" val="1"/>
  <p:tag name="ANNOTATION_BOX_RADIUS_11" val="0"/>
  <p:tag name="ANNOTATION_SCALE_11" val="100"/>
  <p:tag name="ANNOTATION_BORDER_ALPHA_11" val="100"/>
  <p:tag name="ANNOTATION_BORDER_COLOR_11" val="16777215"/>
  <p:tag name="ANNOTATION_FILL_COLOR_11" val="683492"/>
  <p:tag name="ANNOTATION_FILL_ALPHA_11" val="100"/>
  <p:tag name="ANNOTATION_BORDER_WIDTH_11" val="2"/>
  <p:tag name="ANNOTATION_SLIDE_WIDTH_11" val="960"/>
  <p:tag name="ANNOTATION_SLIDE_HEIGHT_11" val="720"/>
  <p:tag name="ANNOTATION_COUNT" val="11"/>
  <p:tag name="ARTICULATE_NAV_LEVEL" val="1"/>
  <p:tag name="ARTICULATE_SLIDE_PRESENTER_GUID" val="bd5e29e4-6c60-4120-94fb-22062f5e19b3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USED_LAYOUT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59"/>
  <p:tag name="ARTICULATE_AUDIO_RECORDED" val="1"/>
  <p:tag name="ELAPSEDTIME" val="97.7"/>
  <p:tag name="ANNOTATION_TYPE_1" val="2"/>
  <p:tag name="ANNOTATION_START_1" val="20.6"/>
  <p:tag name="ANNOTATION_END_1" val="-20.6"/>
  <p:tag name="ANNOTATION_TOP_1" val="-62"/>
  <p:tag name="ANNOTATION_LEFT_1" val="-62"/>
  <p:tag name="ANNOTATION_WIDTH_1" val="1085"/>
  <p:tag name="ANNOTATION_HEIGHT_1" val="845"/>
  <p:tag name="ANNOTATION_ANIMATION_1" val="4"/>
  <p:tag name="ANNOTATION_ROTATION_1" val="0"/>
  <p:tag name="ANNOTATION_SUB_TYPE_1" val="11"/>
  <p:tag name="ANNOTATION_LOOP_COUNT_1" val="1"/>
  <p:tag name="ANNOTATION_BOX_RADIUS_1" val="0"/>
  <p:tag name="ANNOTATION_SCALE_1" val="0"/>
  <p:tag name="ANNOTATION_BORDER_ALPHA_1" val="100"/>
  <p:tag name="ANNOTATION_BORDER_COLOR_1" val="16777215"/>
  <p:tag name="ANNOTATION_FILL_COLOR_1" val="855309"/>
  <p:tag name="ANNOTATION_FILL_ALPHA_1" val="50"/>
  <p:tag name="ANNOTATION_BORDER_WIDTH_1" val="2"/>
  <p:tag name="ANNOTATION_SLIDE_WIDTH_1" val="960"/>
  <p:tag name="ANNOTATION_SLIDE_HEIGHT_1" val="720"/>
  <p:tag name="ANNOTATION_TYPE_2" val="2"/>
  <p:tag name="ANNOTATION_START_2" val="20.6"/>
  <p:tag name="ANNOTATION_END_2" val="23.9"/>
  <p:tag name="ANNOTATION_TOP_2" val="6"/>
  <p:tag name="ANNOTATION_LEFT_2" val="113"/>
  <p:tag name="ANNOTATION_WIDTH_2" val="410"/>
  <p:tag name="ANNOTATION_HEIGHT_2" val="37"/>
  <p:tag name="ANNOTATION_ANIMATION_2" val="4"/>
  <p:tag name="ANNOTATION_ROTATION_2" val="0"/>
  <p:tag name="ANNOTATION_SUB_TYPE_2" val="11"/>
  <p:tag name="ANNOTATION_LOOP_COUNT_2" val="1"/>
  <p:tag name="ANNOTATION_BOX_RADIUS_2" val="5"/>
  <p:tag name="ANNOTATION_SCALE_2" val="0"/>
  <p:tag name="ANNOTATION_BORDER_ALPHA_2" val="100"/>
  <p:tag name="ANNOTATION_BORDER_COLOR_2" val="16777215"/>
  <p:tag name="ANNOTATION_FILL_COLOR_2" val="855309"/>
  <p:tag name="ANNOTATION_FILL_ALPHA_2" val="50"/>
  <p:tag name="ANNOTATION_BORDER_WIDTH_2" val="2"/>
  <p:tag name="ANNOTATION_SLIDE_WIDTH_2" val="960"/>
  <p:tag name="ANNOTATION_SLIDE_HEIGHT_2" val="720"/>
  <p:tag name="ANNOTATION_TYPE_3" val="2"/>
  <p:tag name="ANNOTATION_START_3" val="29.6"/>
  <p:tag name="ANNOTATION_END_3" val="-29.6"/>
  <p:tag name="ANNOTATION_TOP_3" val="-62"/>
  <p:tag name="ANNOTATION_LEFT_3" val="-62"/>
  <p:tag name="ANNOTATION_WIDTH_3" val="1085"/>
  <p:tag name="ANNOTATION_HEIGHT_3" val="845"/>
  <p:tag name="ANNOTATION_ANIMATION_3" val="4"/>
  <p:tag name="ANNOTATION_ROTATION_3" val="0"/>
  <p:tag name="ANNOTATION_SUB_TYPE_3" val="11"/>
  <p:tag name="ANNOTATION_LOOP_COUNT_3" val="1"/>
  <p:tag name="ANNOTATION_BOX_RADIUS_3" val="0"/>
  <p:tag name="ANNOTATION_SCALE_3" val="0"/>
  <p:tag name="ANNOTATION_BORDER_ALPHA_3" val="100"/>
  <p:tag name="ANNOTATION_BORDER_COLOR_3" val="16777215"/>
  <p:tag name="ANNOTATION_FILL_COLOR_3" val="855309"/>
  <p:tag name="ANNOTATION_FILL_ALPHA_3" val="50"/>
  <p:tag name="ANNOTATION_BORDER_WIDTH_3" val="2"/>
  <p:tag name="ANNOTATION_SLIDE_WIDTH_3" val="960"/>
  <p:tag name="ANNOTATION_SLIDE_HEIGHT_3" val="720"/>
  <p:tag name="ANNOTATION_TYPE_4" val="2"/>
  <p:tag name="ANNOTATION_START_4" val="29.6"/>
  <p:tag name="ANNOTATION_END_4" val="84.9"/>
  <p:tag name="ANNOTATION_TOP_4" val="4"/>
  <p:tag name="ANNOTATION_LEFT_4" val="121"/>
  <p:tag name="ANNOTATION_WIDTH_4" val="178"/>
  <p:tag name="ANNOTATION_HEIGHT_4" val="715"/>
  <p:tag name="ANNOTATION_ANIMATION_4" val="4"/>
  <p:tag name="ANNOTATION_ROTATION_4" val="0"/>
  <p:tag name="ANNOTATION_SUB_TYPE_4" val="11"/>
  <p:tag name="ANNOTATION_LOOP_COUNT_4" val="1"/>
  <p:tag name="ANNOTATION_BOX_RADIUS_4" val="5"/>
  <p:tag name="ANNOTATION_SCALE_4" val="0"/>
  <p:tag name="ANNOTATION_BORDER_ALPHA_4" val="100"/>
  <p:tag name="ANNOTATION_BORDER_COLOR_4" val="16777215"/>
  <p:tag name="ANNOTATION_FILL_COLOR_4" val="855309"/>
  <p:tag name="ANNOTATION_FILL_ALPHA_4" val="50"/>
  <p:tag name="ANNOTATION_BORDER_WIDTH_4" val="2"/>
  <p:tag name="ANNOTATION_SLIDE_WIDTH_4" val="960"/>
  <p:tag name="ANNOTATION_SLIDE_HEIGHT_4" val="720"/>
  <p:tag name="ANNOTATION_TYPE_5" val="2"/>
  <p:tag name="ANNOTATION_START_5" val="89.6"/>
  <p:tag name="ANNOTATION_END_5" val="-89.6"/>
  <p:tag name="ANNOTATION_TOP_5" val="-62"/>
  <p:tag name="ANNOTATION_LEFT_5" val="-62"/>
  <p:tag name="ANNOTATION_WIDTH_5" val="1085"/>
  <p:tag name="ANNOTATION_HEIGHT_5" val="845"/>
  <p:tag name="ANNOTATION_ANIMATION_5" val="4"/>
  <p:tag name="ANNOTATION_ROTATION_5" val="0"/>
  <p:tag name="ANNOTATION_SUB_TYPE_5" val="11"/>
  <p:tag name="ANNOTATION_LOOP_COUNT_5" val="1"/>
  <p:tag name="ANNOTATION_BOX_RADIUS_5" val="0"/>
  <p:tag name="ANNOTATION_SCALE_5" val="0"/>
  <p:tag name="ANNOTATION_BORDER_ALPHA_5" val="100"/>
  <p:tag name="ANNOTATION_BORDER_COLOR_5" val="16777215"/>
  <p:tag name="ANNOTATION_FILL_COLOR_5" val="855309"/>
  <p:tag name="ANNOTATION_FILL_ALPHA_5" val="50"/>
  <p:tag name="ANNOTATION_BORDER_WIDTH_5" val="2"/>
  <p:tag name="ANNOTATION_SLIDE_WIDTH_5" val="960"/>
  <p:tag name="ANNOTATION_SLIDE_HEIGHT_5" val="720"/>
  <p:tag name="ANNOTATION_TYPE_6" val="2"/>
  <p:tag name="ANNOTATION_START_6" val="89.6"/>
  <p:tag name="ANNOTATION_TOP_6" val="6"/>
  <p:tag name="ANNOTATION_LEFT_6" val="300"/>
  <p:tag name="ANNOTATION_WIDTH_6" val="228"/>
  <p:tag name="ANNOTATION_HEIGHT_6" val="719"/>
  <p:tag name="ANNOTATION_ANIMATION_6" val="4"/>
  <p:tag name="ANNOTATION_ROTATION_6" val="0"/>
  <p:tag name="ANNOTATION_SUB_TYPE_6" val="11"/>
  <p:tag name="ANNOTATION_LOOP_COUNT_6" val="1"/>
  <p:tag name="ANNOTATION_BOX_RADIUS_6" val="5"/>
  <p:tag name="ANNOTATION_SCALE_6" val="0"/>
  <p:tag name="ANNOTATION_BORDER_ALPHA_6" val="100"/>
  <p:tag name="ANNOTATION_BORDER_COLOR_6" val="16777215"/>
  <p:tag name="ANNOTATION_FILL_COLOR_6" val="855309"/>
  <p:tag name="ANNOTATION_FILL_ALPHA_6" val="50"/>
  <p:tag name="ANNOTATION_BORDER_WIDTH_6" val="2"/>
  <p:tag name="ANNOTATION_SLIDE_WIDTH_6" val="960"/>
  <p:tag name="ANNOTATION_SLIDE_HEIGHT_6" val="720"/>
  <p:tag name="ANNOTATION_COUNT" val="6"/>
  <p:tag name="ARTICULATE_NAV_LEVEL" val="1"/>
  <p:tag name="ARTICULATE_SLIDE_PRESENTER_GUID" val="bd5e29e4-6c60-4120-94fb-22062f5e19b3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USED_LAYOUT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57"/>
  <p:tag name="ARTICULATE_AUDIO_RECORDED" val="1"/>
  <p:tag name="ELAPSEDTIME" val="136.6"/>
  <p:tag name="ANNOTATION_COUNT" val="0"/>
  <p:tag name="ARTICULATE_TITLE_TAG" val="Slide 3"/>
  <p:tag name="ARTICULATE_NAV_LEVEL" val="1"/>
  <p:tag name="ARTICULATE_SLIDE_PRESENTER_GUID" val="bd5e29e4-6c60-4120-94fb-22062f5e19b3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USED_LAYOUT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58"/>
  <p:tag name="ARTICULATE_AUDIO_RECORDED" val="1"/>
  <p:tag name="ELAPSEDTIME" val="308.9"/>
  <p:tag name="ANNOTATION_TYPE_1" val="0"/>
  <p:tag name="ANNOTATION_START_1" val="123.3"/>
  <p:tag name="ANNOTATION_END_1" val="127.2"/>
  <p:tag name="ANNOTATION_TOP_1" val="56"/>
  <p:tag name="ANNOTATION_LEFT_1" val="92"/>
  <p:tag name="ANNOTATION_WIDTH_1" val="186"/>
  <p:tag name="ANNOTATION_HEIGHT_1" val="186"/>
  <p:tag name="ANNOTATION_ANIMATION_1" val="3"/>
  <p:tag name="ANNOTATION_ROTATION_1" val="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TYPE_2" val="2"/>
  <p:tag name="ANNOTATION_START_2" val="131.0"/>
  <p:tag name="ANNOTATION_END_2" val="-131.0"/>
  <p:tag name="ANNOTATION_TOP_2" val="-62"/>
  <p:tag name="ANNOTATION_LEFT_2" val="-62"/>
  <p:tag name="ANNOTATION_WIDTH_2" val="1085"/>
  <p:tag name="ANNOTATION_HEIGHT_2" val="845"/>
  <p:tag name="ANNOTATION_ANIMATION_2" val="4"/>
  <p:tag name="ANNOTATION_ROTATION_2" val="0"/>
  <p:tag name="ANNOTATION_SUB_TYPE_2" val="11"/>
  <p:tag name="ANNOTATION_LOOP_COUNT_2" val="1"/>
  <p:tag name="ANNOTATION_BOX_RADIUS_2" val="0"/>
  <p:tag name="ANNOTATION_SCALE_2" val="0"/>
  <p:tag name="ANNOTATION_BORDER_ALPHA_2" val="100"/>
  <p:tag name="ANNOTATION_BORDER_COLOR_2" val="16777215"/>
  <p:tag name="ANNOTATION_FILL_COLOR_2" val="855309"/>
  <p:tag name="ANNOTATION_FILL_ALPHA_2" val="50"/>
  <p:tag name="ANNOTATION_BORDER_WIDTH_2" val="2"/>
  <p:tag name="ANNOTATION_SLIDE_WIDTH_2" val="960"/>
  <p:tag name="ANNOTATION_SLIDE_HEIGHT_2" val="720"/>
  <p:tag name="ANNOTATION_TYPE_3" val="2"/>
  <p:tag name="ANNOTATION_START_3" val="131.0"/>
  <p:tag name="ANNOTATION_END_3" val="163.1"/>
  <p:tag name="ANNOTATION_TOP_3" val="80"/>
  <p:tag name="ANNOTATION_LEFT_3" val="109"/>
  <p:tag name="ANNOTATION_WIDTH_3" val="863"/>
  <p:tag name="ANNOTATION_HEIGHT_3" val="170"/>
  <p:tag name="ANNOTATION_ANIMATION_3" val="4"/>
  <p:tag name="ANNOTATION_ROTATION_3" val="0"/>
  <p:tag name="ANNOTATION_SUB_TYPE_3" val="11"/>
  <p:tag name="ANNOTATION_LOOP_COUNT_3" val="1"/>
  <p:tag name="ANNOTATION_BOX_RADIUS_3" val="5"/>
  <p:tag name="ANNOTATION_SCALE_3" val="0"/>
  <p:tag name="ANNOTATION_BORDER_ALPHA_3" val="100"/>
  <p:tag name="ANNOTATION_BORDER_COLOR_3" val="16777215"/>
  <p:tag name="ANNOTATION_FILL_COLOR_3" val="855309"/>
  <p:tag name="ANNOTATION_FILL_ALPHA_3" val="50"/>
  <p:tag name="ANNOTATION_BORDER_WIDTH_3" val="2"/>
  <p:tag name="ANNOTATION_SLIDE_WIDTH_3" val="960"/>
  <p:tag name="ANNOTATION_SLIDE_HEIGHT_3" val="720"/>
  <p:tag name="ANNOTATION_TYPE_4" val="2"/>
  <p:tag name="ANNOTATION_START_4" val="168.3"/>
  <p:tag name="ANNOTATION_END_4" val="-168.3"/>
  <p:tag name="ANNOTATION_TOP_4" val="-62"/>
  <p:tag name="ANNOTATION_LEFT_4" val="-62"/>
  <p:tag name="ANNOTATION_WIDTH_4" val="1085"/>
  <p:tag name="ANNOTATION_HEIGHT_4" val="845"/>
  <p:tag name="ANNOTATION_ANIMATION_4" val="4"/>
  <p:tag name="ANNOTATION_ROTATION_4" val="0"/>
  <p:tag name="ANNOTATION_SUB_TYPE_4" val="11"/>
  <p:tag name="ANNOTATION_LOOP_COUNT_4" val="1"/>
  <p:tag name="ANNOTATION_BOX_RADIUS_4" val="0"/>
  <p:tag name="ANNOTATION_SCALE_4" val="0"/>
  <p:tag name="ANNOTATION_BORDER_ALPHA_4" val="100"/>
  <p:tag name="ANNOTATION_BORDER_COLOR_4" val="16777215"/>
  <p:tag name="ANNOTATION_FILL_COLOR_4" val="855309"/>
  <p:tag name="ANNOTATION_FILL_ALPHA_4" val="50"/>
  <p:tag name="ANNOTATION_BORDER_WIDTH_4" val="2"/>
  <p:tag name="ANNOTATION_SLIDE_WIDTH_4" val="960"/>
  <p:tag name="ANNOTATION_SLIDE_HEIGHT_4" val="720"/>
  <p:tag name="ANNOTATION_TYPE_5" val="2"/>
  <p:tag name="ANNOTATION_START_5" val="168.3"/>
  <p:tag name="ANNOTATION_END_5" val="-1.0"/>
  <p:tag name="ANNOTATION_TOP_5" val="251"/>
  <p:tag name="ANNOTATION_LEFT_5" val="118"/>
  <p:tag name="ANNOTATION_WIDTH_5" val="840"/>
  <p:tag name="ANNOTATION_HEIGHT_5" val="264"/>
  <p:tag name="ANNOTATION_ANIMATION_5" val="4"/>
  <p:tag name="ANNOTATION_ROTATION_5" val="0"/>
  <p:tag name="ANNOTATION_SUB_TYPE_5" val="11"/>
  <p:tag name="ANNOTATION_LOOP_COUNT_5" val="1"/>
  <p:tag name="ANNOTATION_BOX_RADIUS_5" val="5"/>
  <p:tag name="ANNOTATION_SCALE_5" val="0"/>
  <p:tag name="ANNOTATION_BORDER_ALPHA_5" val="100"/>
  <p:tag name="ANNOTATION_BORDER_COLOR_5" val="16777215"/>
  <p:tag name="ANNOTATION_FILL_COLOR_5" val="855309"/>
  <p:tag name="ANNOTATION_FILL_ALPHA_5" val="50"/>
  <p:tag name="ANNOTATION_BORDER_WIDTH_5" val="2"/>
  <p:tag name="ANNOTATION_SLIDE_WIDTH_5" val="960"/>
  <p:tag name="ANNOTATION_SLIDE_HEIGHT_5" val="720"/>
  <p:tag name="ANNOTATION_TYPE_6" val="0"/>
  <p:tag name="ANNOTATION_START_6" val="193.5"/>
  <p:tag name="ANNOTATION_END_6" val="-1.0"/>
  <p:tag name="ANNOTATION_TOP_6" val="349"/>
  <p:tag name="ANNOTATION_LEFT_6" val="274"/>
  <p:tag name="ANNOTATION_WIDTH_6" val="186"/>
  <p:tag name="ANNOTATION_HEIGHT_6" val="186"/>
  <p:tag name="ANNOTATION_ANIMATION_6" val="3"/>
  <p:tag name="ANNOTATION_ROTATION_6" val="0"/>
  <p:tag name="ANNOTATION_SUB_TYPE_6" val="2"/>
  <p:tag name="ANNOTATION_LOOP_COUNT_6" val="1"/>
  <p:tag name="ANNOTATION_BOX_RADIUS_6" val="0"/>
  <p:tag name="ANNOTATION_SCALE_6" val="100"/>
  <p:tag name="ANNOTATION_BORDER_ALPHA_6" val="100"/>
  <p:tag name="ANNOTATION_BORDER_COLOR_6" val="16777215"/>
  <p:tag name="ANNOTATION_FILL_COLOR_6" val="683492"/>
  <p:tag name="ANNOTATION_FILL_ALPHA_6" val="100"/>
  <p:tag name="ANNOTATION_BORDER_WIDTH_6" val="2"/>
  <p:tag name="ANNOTATION_SLIDE_WIDTH_6" val="960"/>
  <p:tag name="ANNOTATION_SLIDE_HEIGHT_6" val="720"/>
  <p:tag name="ANNOTATION_TYPE_7" val="0"/>
  <p:tag name="ANNOTATION_START_7" val="202.4"/>
  <p:tag name="ANNOTATION_END_7" val="255.9"/>
  <p:tag name="ANNOTATION_TOP_7" val="484"/>
  <p:tag name="ANNOTATION_LEFT_7" val="222"/>
  <p:tag name="ANNOTATION_WIDTH_7" val="186"/>
  <p:tag name="ANNOTATION_HEIGHT_7" val="186"/>
  <p:tag name="ANNOTATION_ANIMATION_7" val="3"/>
  <p:tag name="ANNOTATION_ROTATION_7" val="0"/>
  <p:tag name="ANNOTATION_SUB_TYPE_7" val="2"/>
  <p:tag name="ANNOTATION_LOOP_COUNT_7" val="1"/>
  <p:tag name="ANNOTATION_BOX_RADIUS_7" val="0"/>
  <p:tag name="ANNOTATION_SCALE_7" val="100"/>
  <p:tag name="ANNOTATION_BORDER_ALPHA_7" val="100"/>
  <p:tag name="ANNOTATION_BORDER_COLOR_7" val="16777215"/>
  <p:tag name="ANNOTATION_FILL_COLOR_7" val="683492"/>
  <p:tag name="ANNOTATION_FILL_ALPHA_7" val="100"/>
  <p:tag name="ANNOTATION_BORDER_WIDTH_7" val="2"/>
  <p:tag name="ANNOTATION_SLIDE_WIDTH_7" val="960"/>
  <p:tag name="ANNOTATION_SLIDE_HEIGHT_7" val="720"/>
  <p:tag name="ANNOTATION_TYPE_8" val="0"/>
  <p:tag name="ANNOTATION_START_8" val="259.8"/>
  <p:tag name="ANNOTATION_END_8" val="267.2"/>
  <p:tag name="ANNOTATION_TOP_8" val="522"/>
  <p:tag name="ANNOTATION_LEFT_8" val="120"/>
  <p:tag name="ANNOTATION_WIDTH_8" val="186"/>
  <p:tag name="ANNOTATION_HEIGHT_8" val="186"/>
  <p:tag name="ANNOTATION_ANIMATION_8" val="3"/>
  <p:tag name="ANNOTATION_ROTATION_8" val="0"/>
  <p:tag name="ANNOTATION_SUB_TYPE_8" val="2"/>
  <p:tag name="ANNOTATION_LOOP_COUNT_8" val="1"/>
  <p:tag name="ANNOTATION_BOX_RADIUS_8" val="0"/>
  <p:tag name="ANNOTATION_SCALE_8" val="100"/>
  <p:tag name="ANNOTATION_BORDER_ALPHA_8" val="100"/>
  <p:tag name="ANNOTATION_BORDER_COLOR_8" val="16777215"/>
  <p:tag name="ANNOTATION_FILL_COLOR_8" val="683492"/>
  <p:tag name="ANNOTATION_FILL_ALPHA_8" val="100"/>
  <p:tag name="ANNOTATION_BORDER_WIDTH_8" val="2"/>
  <p:tag name="ANNOTATION_SLIDE_WIDTH_8" val="960"/>
  <p:tag name="ANNOTATION_SLIDE_HEIGHT_8" val="720"/>
  <p:tag name="ANNOTATION_TYPE_9" val="0"/>
  <p:tag name="ANNOTATION_START_9" val="269.1"/>
  <p:tag name="ANNOTATION_END_9" val="306.0"/>
  <p:tag name="ANNOTATION_TOP_9" val="632"/>
  <p:tag name="ANNOTATION_LEFT_9" val="87"/>
  <p:tag name="ANNOTATION_WIDTH_9" val="186"/>
  <p:tag name="ANNOTATION_HEIGHT_9" val="186"/>
  <p:tag name="ANNOTATION_ANIMATION_9" val="3"/>
  <p:tag name="ANNOTATION_ROTATION_9" val="0"/>
  <p:tag name="ANNOTATION_SUB_TYPE_9" val="2"/>
  <p:tag name="ANNOTATION_LOOP_COUNT_9" val="1"/>
  <p:tag name="ANNOTATION_BOX_RADIUS_9" val="0"/>
  <p:tag name="ANNOTATION_SCALE_9" val="100"/>
  <p:tag name="ANNOTATION_BORDER_ALPHA_9" val="100"/>
  <p:tag name="ANNOTATION_BORDER_COLOR_9" val="16777215"/>
  <p:tag name="ANNOTATION_FILL_COLOR_9" val="683492"/>
  <p:tag name="ANNOTATION_FILL_ALPHA_9" val="100"/>
  <p:tag name="ANNOTATION_BORDER_WIDTH_9" val="2"/>
  <p:tag name="ANNOTATION_SLIDE_WIDTH_9" val="960"/>
  <p:tag name="ANNOTATION_SLIDE_HEIGHT_9" val="720"/>
  <p:tag name="ANNOTATION_COUNT" val="9"/>
  <p:tag name="ARTICULATE_NAV_LEVEL" val="1"/>
  <p:tag name="ARTICULATE_SLIDE_PRESENTER_GUID" val="bd5e29e4-6c60-4120-94fb-22062f5e19b3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USED_LAYOUT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NOTATION_TYPE_3" val="2"/>
  <p:tag name="ANNOTATION_START_3" val="15.9"/>
  <p:tag name="ANNOTATION_END_3" val="-15.9"/>
  <p:tag name="ANNOTATION_TOP_3" val="-62"/>
  <p:tag name="ANNOTATION_LEFT_3" val="-62"/>
  <p:tag name="ANNOTATION_WIDTH_3" val="1085"/>
  <p:tag name="ANNOTATION_HEIGHT_3" val="845"/>
  <p:tag name="ANNOTATION_ANIMATION_3" val="4"/>
  <p:tag name="ANNOTATION_ROTATION_3" val="0"/>
  <p:tag name="ANNOTATION_SUB_TYPE_3" val="11"/>
  <p:tag name="ANNOTATION_LOOP_COUNT_3" val="1"/>
  <p:tag name="ANNOTATION_BOX_RADIUS_3" val="0"/>
  <p:tag name="ANNOTATION_SCALE_3" val="0"/>
  <p:tag name="ANNOTATION_BORDER_ALPHA_3" val="100"/>
  <p:tag name="ANNOTATION_BORDER_COLOR_3" val="16777215"/>
  <p:tag name="ANNOTATION_FILL_COLOR_3" val="855309"/>
  <p:tag name="ANNOTATION_FILL_ALPHA_3" val="50"/>
  <p:tag name="ANNOTATION_BORDER_WIDTH_3" val="2"/>
  <p:tag name="ANNOTATION_SLIDE_WIDTH_3" val="960"/>
  <p:tag name="ANNOTATION_SLIDE_HEIGHT_3" val="720"/>
  <p:tag name="ANNOTATION_TYPE_4" val="2"/>
  <p:tag name="ANNOTATION_START_4" val="15.9"/>
  <p:tag name="ANNOTATION_END_4" val="31.6"/>
  <p:tag name="ANNOTATION_TOP_4" val="4"/>
  <p:tag name="ANNOTATION_LEFT_4" val="647"/>
  <p:tag name="ANNOTATION_WIDTH_4" val="317"/>
  <p:tag name="ANNOTATION_HEIGHT_4" val="715"/>
  <p:tag name="ANNOTATION_ANIMATION_4" val="4"/>
  <p:tag name="ANNOTATION_ROTATION_4" val="0"/>
  <p:tag name="ANNOTATION_SUB_TYPE_4" val="11"/>
  <p:tag name="ANNOTATION_LOOP_COUNT_4" val="1"/>
  <p:tag name="ANNOTATION_BOX_RADIUS_4" val="5"/>
  <p:tag name="ANNOTATION_SCALE_4" val="0"/>
  <p:tag name="ANNOTATION_BORDER_ALPHA_4" val="100"/>
  <p:tag name="ANNOTATION_BORDER_COLOR_4" val="16777215"/>
  <p:tag name="ANNOTATION_FILL_COLOR_4" val="855309"/>
  <p:tag name="ANNOTATION_FILL_ALPHA_4" val="50"/>
  <p:tag name="ANNOTATION_BORDER_WIDTH_4" val="2"/>
  <p:tag name="ANNOTATION_SLIDE_WIDTH_4" val="960"/>
  <p:tag name="ANNOTATION_SLIDE_HEIGHT_4" val="720"/>
  <p:tag name="ANNOTATION_TYPE_5" val="2"/>
  <p:tag name="ANNOTATION_START_5" val="61.1"/>
  <p:tag name="ANNOTATION_END_5" val="-61.1"/>
  <p:tag name="ANNOTATION_TOP_5" val="-62"/>
  <p:tag name="ANNOTATION_LEFT_5" val="-62"/>
  <p:tag name="ANNOTATION_WIDTH_5" val="1085"/>
  <p:tag name="ANNOTATION_HEIGHT_5" val="845"/>
  <p:tag name="ANNOTATION_ANIMATION_5" val="4"/>
  <p:tag name="ANNOTATION_ROTATION_5" val="0"/>
  <p:tag name="ANNOTATION_SUB_TYPE_5" val="11"/>
  <p:tag name="ANNOTATION_LOOP_COUNT_5" val="1"/>
  <p:tag name="ANNOTATION_BOX_RADIUS_5" val="0"/>
  <p:tag name="ANNOTATION_SCALE_5" val="0"/>
  <p:tag name="ANNOTATION_BORDER_ALPHA_5" val="100"/>
  <p:tag name="ANNOTATION_BORDER_COLOR_5" val="16777215"/>
  <p:tag name="ANNOTATION_FILL_COLOR_5" val="855309"/>
  <p:tag name="ANNOTATION_FILL_ALPHA_5" val="50"/>
  <p:tag name="ANNOTATION_BORDER_WIDTH_5" val="2"/>
  <p:tag name="ANNOTATION_SLIDE_WIDTH_5" val="960"/>
  <p:tag name="ANNOTATION_SLIDE_HEIGHT_5" val="720"/>
  <p:tag name="ANNOTATION_TYPE_6" val="2"/>
  <p:tag name="ANNOTATION_START_6" val="61.1"/>
  <p:tag name="ANNOTATION_END_6" val="-1.0"/>
  <p:tag name="ANNOTATION_TOP_6" val="2"/>
  <p:tag name="ANNOTATION_LEFT_6" val="6"/>
  <p:tag name="ANNOTATION_WIDTH_6" val="952"/>
  <p:tag name="ANNOTATION_HEIGHT_6" val="108"/>
  <p:tag name="ANNOTATION_ANIMATION_6" val="4"/>
  <p:tag name="ANNOTATION_ROTATION_6" val="0"/>
  <p:tag name="ANNOTATION_SUB_TYPE_6" val="11"/>
  <p:tag name="ANNOTATION_LOOP_COUNT_6" val="1"/>
  <p:tag name="ANNOTATION_BOX_RADIUS_6" val="5"/>
  <p:tag name="ANNOTATION_SCALE_6" val="0"/>
  <p:tag name="ANNOTATION_BORDER_ALPHA_6" val="100"/>
  <p:tag name="ANNOTATION_BORDER_COLOR_6" val="16777215"/>
  <p:tag name="ANNOTATION_FILL_COLOR_6" val="855309"/>
  <p:tag name="ANNOTATION_FILL_ALPHA_6" val="50"/>
  <p:tag name="ANNOTATION_BORDER_WIDTH_6" val="2"/>
  <p:tag name="ANNOTATION_SLIDE_WIDTH_6" val="960"/>
  <p:tag name="ANNOTATION_SLIDE_HEIGHT_6" val="720"/>
  <p:tag name="ANNOTATION_TYPE_7" val="0"/>
  <p:tag name="ANNOTATION_START_7" val="150.9"/>
  <p:tag name="ANNOTATION_END_7" val="164.5"/>
  <p:tag name="ANNOTATION_TOP_7" val="45"/>
  <p:tag name="ANNOTATION_LEFT_7" val="192"/>
  <p:tag name="ANNOTATION_WIDTH_7" val="186"/>
  <p:tag name="ANNOTATION_HEIGHT_7" val="186"/>
  <p:tag name="ANNOTATION_ANIMATION_7" val="3"/>
  <p:tag name="ANNOTATION_ROTATION_7" val="0"/>
  <p:tag name="ANNOTATION_SUB_TYPE_7" val="2"/>
  <p:tag name="ANNOTATION_LOOP_COUNT_7" val="1"/>
  <p:tag name="ANNOTATION_BOX_RADIUS_7" val="0"/>
  <p:tag name="ANNOTATION_SCALE_7" val="100"/>
  <p:tag name="ANNOTATION_BORDER_ALPHA_7" val="100"/>
  <p:tag name="ANNOTATION_BORDER_COLOR_7" val="16777215"/>
  <p:tag name="ANNOTATION_FILL_COLOR_7" val="683492"/>
  <p:tag name="ANNOTATION_FILL_ALPHA_7" val="100"/>
  <p:tag name="ANNOTATION_BORDER_WIDTH_7" val="2"/>
  <p:tag name="ANNOTATION_SLIDE_WIDTH_7" val="960"/>
  <p:tag name="ANNOTATION_SLIDE_HEIGHT_7" val="720"/>
  <p:tag name="ANNOTATION_TYPE_8" val="2"/>
  <p:tag name="ANNOTATION_START_8" val="173.8"/>
  <p:tag name="ANNOTATION_END_8" val="-173.8"/>
  <p:tag name="ANNOTATION_TOP_8" val="-62"/>
  <p:tag name="ANNOTATION_LEFT_8" val="-62"/>
  <p:tag name="ANNOTATION_WIDTH_8" val="1085"/>
  <p:tag name="ANNOTATION_HEIGHT_8" val="845"/>
  <p:tag name="ANNOTATION_ANIMATION_8" val="4"/>
  <p:tag name="ANNOTATION_ROTATION_8" val="0"/>
  <p:tag name="ANNOTATION_SUB_TYPE_8" val="11"/>
  <p:tag name="ANNOTATION_LOOP_COUNT_8" val="1"/>
  <p:tag name="ANNOTATION_BOX_RADIUS_8" val="0"/>
  <p:tag name="ANNOTATION_SCALE_8" val="0"/>
  <p:tag name="ANNOTATION_BORDER_ALPHA_8" val="100"/>
  <p:tag name="ANNOTATION_BORDER_COLOR_8" val="16777215"/>
  <p:tag name="ANNOTATION_FILL_COLOR_8" val="855309"/>
  <p:tag name="ANNOTATION_FILL_ALPHA_8" val="50"/>
  <p:tag name="ANNOTATION_BORDER_WIDTH_8" val="2"/>
  <p:tag name="ANNOTATION_SLIDE_WIDTH_8" val="960"/>
  <p:tag name="ANNOTATION_SLIDE_HEIGHT_8" val="720"/>
  <p:tag name="ANNOTATION_TYPE_9" val="2"/>
  <p:tag name="ANNOTATION_START_9" val="173.8"/>
  <p:tag name="ANNOTATION_END_9" val="-1.0"/>
  <p:tag name="ANNOTATION_TOP_9" val="7"/>
  <p:tag name="ANNOTATION_LEFT_9" val="113"/>
  <p:tag name="ANNOTATION_WIDTH_9" val="860"/>
  <p:tag name="ANNOTATION_HEIGHT_9" val="292"/>
  <p:tag name="ANNOTATION_ANIMATION_9" val="4"/>
  <p:tag name="ANNOTATION_ROTATION_9" val="0"/>
  <p:tag name="ANNOTATION_SUB_TYPE_9" val="11"/>
  <p:tag name="ANNOTATION_LOOP_COUNT_9" val="1"/>
  <p:tag name="ANNOTATION_BOX_RADIUS_9" val="5"/>
  <p:tag name="ANNOTATION_SCALE_9" val="0"/>
  <p:tag name="ANNOTATION_BORDER_ALPHA_9" val="100"/>
  <p:tag name="ANNOTATION_BORDER_COLOR_9" val="16777215"/>
  <p:tag name="ANNOTATION_FILL_COLOR_9" val="855309"/>
  <p:tag name="ANNOTATION_FILL_ALPHA_9" val="50"/>
  <p:tag name="ANNOTATION_BORDER_WIDTH_9" val="2"/>
  <p:tag name="ANNOTATION_SLIDE_WIDTH_9" val="960"/>
  <p:tag name="ANNOTATION_SLIDE_HEIGHT_9" val="720"/>
  <p:tag name="ANNOTATION_TYPE_10" val="0"/>
  <p:tag name="ANNOTATION_START_10" val="279.1"/>
  <p:tag name="ANNOTATION_END_10" val="-1.0"/>
  <p:tag name="ANNOTATION_TOP_10" val="149"/>
  <p:tag name="ANNOTATION_LEFT_10" val="188"/>
  <p:tag name="ANNOTATION_WIDTH_10" val="186"/>
  <p:tag name="ANNOTATION_HEIGHT_10" val="186"/>
  <p:tag name="ANNOTATION_ANIMATION_10" val="3"/>
  <p:tag name="ANNOTATION_ROTATION_10" val="0"/>
  <p:tag name="ANNOTATION_SUB_TYPE_10" val="2"/>
  <p:tag name="ANNOTATION_LOOP_COUNT_10" val="1"/>
  <p:tag name="ANNOTATION_BOX_RADIUS_10" val="0"/>
  <p:tag name="ANNOTATION_SCALE_10" val="100"/>
  <p:tag name="ANNOTATION_BORDER_ALPHA_10" val="100"/>
  <p:tag name="ANNOTATION_BORDER_COLOR_10" val="16777215"/>
  <p:tag name="ANNOTATION_FILL_COLOR_10" val="683492"/>
  <p:tag name="ANNOTATION_FILL_ALPHA_10" val="100"/>
  <p:tag name="ANNOTATION_BORDER_WIDTH_10" val="2"/>
  <p:tag name="ANNOTATION_SLIDE_WIDTH_10" val="960"/>
  <p:tag name="ANNOTATION_SLIDE_HEIGHT_10" val="720"/>
  <p:tag name="ANNOTATION_TYPE_11" val="0"/>
  <p:tag name="ANNOTATION_START_11" val="281.8"/>
  <p:tag name="ANNOTATION_END_11" val="297.3"/>
  <p:tag name="ANNOTATION_TOP_11" val="222"/>
  <p:tag name="ANNOTATION_LEFT_11" val="171"/>
  <p:tag name="ANNOTATION_WIDTH_11" val="186"/>
  <p:tag name="ANNOTATION_HEIGHT_11" val="186"/>
  <p:tag name="ANNOTATION_ANIMATION_11" val="3"/>
  <p:tag name="ANNOTATION_ROTATION_11" val="0"/>
  <p:tag name="ANNOTATION_SUB_TYPE_11" val="2"/>
  <p:tag name="ANNOTATION_LOOP_COUNT_11" val="1"/>
  <p:tag name="ANNOTATION_BOX_RADIUS_11" val="0"/>
  <p:tag name="ANNOTATION_SCALE_11" val="100"/>
  <p:tag name="ANNOTATION_BORDER_ALPHA_11" val="100"/>
  <p:tag name="ANNOTATION_BORDER_COLOR_11" val="16777215"/>
  <p:tag name="ANNOTATION_FILL_COLOR_11" val="683492"/>
  <p:tag name="ANNOTATION_FILL_ALPHA_11" val="100"/>
  <p:tag name="ANNOTATION_BORDER_WIDTH_11" val="2"/>
  <p:tag name="ANNOTATION_SLIDE_WIDTH_11" val="960"/>
  <p:tag name="ANNOTATION_SLIDE_HEIGHT_11" val="720"/>
  <p:tag name="AUDIO_ID" val="260"/>
  <p:tag name="ARTICULATE_AUDIO_RECORDED" val="1"/>
  <p:tag name="ELAPSEDTIME" val="134.5"/>
  <p:tag name="ANNOTATION_TYPE_1" val="2"/>
  <p:tag name="ANNOTATION_START_1" val="7.6"/>
  <p:tag name="ANNOTATION_END_1" val="-7.6"/>
  <p:tag name="ANNOTATION_TOP_1" val="-62"/>
  <p:tag name="ANNOTATION_LEFT_1" val="-62"/>
  <p:tag name="ANNOTATION_WIDTH_1" val="1085"/>
  <p:tag name="ANNOTATION_HEIGHT_1" val="845"/>
  <p:tag name="ANNOTATION_ANIMATION_1" val="4"/>
  <p:tag name="ANNOTATION_ROTATION_1" val="0"/>
  <p:tag name="ANNOTATION_SUB_TYPE_1" val="11"/>
  <p:tag name="ANNOTATION_LOOP_COUNT_1" val="1"/>
  <p:tag name="ANNOTATION_BOX_RADIUS_1" val="0"/>
  <p:tag name="ANNOTATION_SCALE_1" val="0"/>
  <p:tag name="ANNOTATION_BORDER_ALPHA_1" val="100"/>
  <p:tag name="ANNOTATION_BORDER_COLOR_1" val="16777215"/>
  <p:tag name="ANNOTATION_FILL_COLOR_1" val="855309"/>
  <p:tag name="ANNOTATION_FILL_ALPHA_1" val="50"/>
  <p:tag name="ANNOTATION_BORDER_WIDTH_1" val="2"/>
  <p:tag name="ANNOTATION_SLIDE_WIDTH_1" val="960"/>
  <p:tag name="ANNOTATION_SLIDE_HEIGHT_1" val="720"/>
  <p:tag name="ANNOTATION_TYPE_2" val="2"/>
  <p:tag name="ANNOTATION_START_2" val="7.6"/>
  <p:tag name="ANNOTATION_END_2" val="67.5"/>
  <p:tag name="ANNOTATION_TOP_2" val="6"/>
  <p:tag name="ANNOTATION_LEFT_2" val="583"/>
  <p:tag name="ANNOTATION_WIDTH_2" val="396"/>
  <p:tag name="ANNOTATION_HEIGHT_2" val="715"/>
  <p:tag name="ANNOTATION_ANIMATION_2" val="4"/>
  <p:tag name="ANNOTATION_ROTATION_2" val="0"/>
  <p:tag name="ANNOTATION_SUB_TYPE_2" val="11"/>
  <p:tag name="ANNOTATION_LOOP_COUNT_2" val="1"/>
  <p:tag name="ANNOTATION_BOX_RADIUS_2" val="5"/>
  <p:tag name="ANNOTATION_SCALE_2" val="0"/>
  <p:tag name="ANNOTATION_BORDER_ALPHA_2" val="100"/>
  <p:tag name="ANNOTATION_BORDER_COLOR_2" val="16777215"/>
  <p:tag name="ANNOTATION_FILL_COLOR_2" val="855309"/>
  <p:tag name="ANNOTATION_FILL_ALPHA_2" val="50"/>
  <p:tag name="ANNOTATION_BORDER_WIDTH_2" val="2"/>
  <p:tag name="ANNOTATION_SLIDE_WIDTH_2" val="960"/>
  <p:tag name="ANNOTATION_SLIDE_HEIGHT_2" val="720"/>
  <p:tag name="ANNOTATION_COUNT" val="2"/>
  <p:tag name="ARTICULATE_NAV_LEVEL" val="1"/>
  <p:tag name="ARTICULATE_SLIDE_PRESENTER_GUID" val="bd5e29e4-6c60-4120-94fb-22062f5e19b3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USED_LAYOUT" val="1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1294</Words>
  <Application>Microsoft Office PowerPoint</Application>
  <PresentationFormat>全屏显示(4:3)</PresentationFormat>
  <Paragraphs>495</Paragraphs>
  <Slides>5</Slides>
  <Notes>5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</vt:lpstr>
      <vt:lpstr>PowerPoint 演示文稿</vt:lpstr>
      <vt:lpstr>PowerPoint 演示文稿</vt:lpstr>
      <vt:lpstr>船公司提单与货代公司提单的差异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wu.qingmin(武清敏)</dc:creator>
  <cp:lastModifiedBy>liu.zeqing(刘泽庆)</cp:lastModifiedBy>
  <cp:revision>32</cp:revision>
  <dcterms:created xsi:type="dcterms:W3CDTF">2016-05-12T05:50:10Z</dcterms:created>
  <dcterms:modified xsi:type="dcterms:W3CDTF">2016-06-15T07:28:02Z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Path">
    <vt:lpwstr>外风控3版</vt:lpwstr>
  </property>
  <property fmtid="{D5CDD505-2E9C-101B-9397-08002B2CF9AE}" pid="3" name="ArticulateProjectVersion">
    <vt:lpwstr>7</vt:lpwstr>
  </property>
  <property fmtid="{D5CDD505-2E9C-101B-9397-08002B2CF9AE}" pid="4" name="ArticulateUseProject">
    <vt:lpwstr>1</vt:lpwstr>
  </property>
  <property fmtid="{D5CDD505-2E9C-101B-9397-08002B2CF9AE}" pid="5" name="ArticulateGUID">
    <vt:lpwstr>3CB10395-EF8A-41B1-3F79-7D3F093F3F3F</vt:lpwstr>
  </property>
  <property fmtid="{D5CDD505-2E9C-101B-9397-08002B2CF9AE}" pid="6" name="ArticulateProjectFull">
    <vt:lpwstr>D:\外风控3版\外风控3版.ppta</vt:lpwstr>
  </property>
</Properties>
</file>