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69" r:id="rId4"/>
    <p:sldId id="270" r:id="rId5"/>
    <p:sldId id="257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71" r:id="rId15"/>
  </p:sldIdLst>
  <p:sldSz cx="9144000" cy="6858000" type="screen4x3"/>
  <p:notesSz cx="6858000" cy="9144000"/>
  <p:custDataLst>
    <p:tags r:id="rId17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37512-7413-47D7-9302-8F323A8C0D1C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4AC6B-B28A-4AF2-B7C5-E81BC782EE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66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zh-TW" kern="0">
                <a:solidFill>
                  <a:srgbClr val="000000"/>
                </a:solidFill>
                <a:cs typeface="新細明體"/>
              </a:rPr>
              <a:t>以下介紹訂單處理中訂單開立及修改頁面</a:t>
            </a:r>
            <a:r>
              <a:rPr lang="zh-TW" altLang="zh-TW" kern="0" smtClean="0">
                <a:solidFill>
                  <a:srgbClr val="000000"/>
                </a:solidFill>
                <a:cs typeface="新細明體"/>
              </a:rPr>
              <a:t>操作</a:t>
            </a:r>
            <a:endParaRPr lang="zh-TW" altLang="zh-TW" kern="100">
              <a:cs typeface="Times New Roman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9767B-0802-4FD6-AC04-04EF487EDC98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83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AC6B-B28A-4AF2-B7C5-E81BC782EEB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4721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AC6B-B28A-4AF2-B7C5-E81BC782EEB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2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AC6B-B28A-4AF2-B7C5-E81BC782EEB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18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6207A-3264-4C74-AE11-65036A6D78A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8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AC6B-B28A-4AF2-B7C5-E81BC782EEB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69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AC6B-B28A-4AF2-B7C5-E81BC782EEB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38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AC6B-B28A-4AF2-B7C5-E81BC782EEB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45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AC6B-B28A-4AF2-B7C5-E81BC782EEB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049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AC6B-B28A-4AF2-B7C5-E81BC782EEB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93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AC6B-B28A-4AF2-B7C5-E81BC782EEB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978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4AC6B-B28A-4AF2-B7C5-E81BC782EEB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79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auto">
          <a:xfrm>
            <a:off x="0" y="0"/>
            <a:ext cx="9144000" cy="4797425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4000" y="2134800"/>
            <a:ext cx="4932000" cy="24120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4000" y="4989600"/>
            <a:ext cx="4896000" cy="9612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137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67544" y="6675437"/>
            <a:ext cx="2133600" cy="365125"/>
          </a:xfrm>
        </p:spPr>
        <p:txBody>
          <a:bodyPr/>
          <a:lstStyle/>
          <a:p>
            <a:fld id="{81DB10C3-8826-4F70-A79D-8E956717907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5084763"/>
            <a:ext cx="1152525" cy="146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099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 sz="2800"/>
            </a:lvl1pPr>
            <a:lvl2pPr>
              <a:buFont typeface="+mj-lt"/>
              <a:buAutoNum type="alphaUcPeriod"/>
              <a:defRPr sz="2400"/>
            </a:lvl2pPr>
            <a:lvl3pPr>
              <a:buFont typeface="+mj-lt"/>
              <a:buAutoNum type="alphaLcPeriod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9D67-9D9D-495F-951C-34769C3EB1C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3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auto">
          <a:xfrm>
            <a:off x="0" y="-27384"/>
            <a:ext cx="9144000" cy="4797425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6064" y="3356992"/>
            <a:ext cx="7772400" cy="1362075"/>
          </a:xfrm>
        </p:spPr>
        <p:txBody>
          <a:bodyPr anchor="b">
            <a:normAutofit/>
          </a:bodyPr>
          <a:lstStyle>
            <a:lvl1pPr algn="r">
              <a:defRPr sz="44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6064" y="18448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C4E6-87E7-4DE8-9CDA-18ECA6A6973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733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78B-FF80-43F4-B7EF-B0CC52AE5E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132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0A1-23CC-4587-B5BC-F69BD201708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19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0CAF-E121-4323-9456-6855634E6D2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7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32F5-E1A5-4FB1-A21A-340B4D003E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1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A993-F83F-4762-91EB-8B80CADD471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421-320C-4E24-98BE-1C7A9DAB4E5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1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8E6-03C4-49B8-BF28-53C0CA27E52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1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846-47A9-492B-8C74-DAD04FDC6C6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08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auto">
          <a:xfrm>
            <a:off x="0" y="0"/>
            <a:ext cx="9144000" cy="4797425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4000" y="2134800"/>
            <a:ext cx="4932000" cy="24120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4000" y="4989600"/>
            <a:ext cx="4896000" cy="9612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137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67544" y="6675437"/>
            <a:ext cx="2133600" cy="365125"/>
          </a:xfrm>
        </p:spPr>
        <p:txBody>
          <a:bodyPr/>
          <a:lstStyle/>
          <a:p>
            <a:fld id="{81DB10C3-8826-4F70-A79D-8E956717907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fenc21227\AppData\Roaming\Skype\sharonccccc\media_messaging\media_cache_v2\^741DE6F836C770CE707AD603217BC725A9DF8745C099E132C9^pimgpsh_fullsize_dist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6364323"/>
            <a:ext cx="29146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69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8400" y="97192"/>
            <a:ext cx="8470800" cy="5234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8400" y="909296"/>
            <a:ext cx="8470800" cy="5184000"/>
          </a:xfrm>
        </p:spPr>
        <p:txBody>
          <a:bodyPr/>
          <a:lstStyle>
            <a:lvl1pPr>
              <a:buFont typeface="+mj-lt"/>
              <a:buAutoNum type="arabicPeriod"/>
              <a:defRPr sz="2800"/>
            </a:lvl1pPr>
            <a:lvl2pPr>
              <a:buFont typeface="+mj-lt"/>
              <a:buAutoNum type="alphaUcPeriod"/>
              <a:defRPr sz="2400"/>
            </a:lvl2pPr>
            <a:lvl3pPr>
              <a:buFont typeface="+mj-lt"/>
              <a:buAutoNum type="alphaLcPeriod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9D67-9D9D-495F-951C-34769C3EB1C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74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auto">
          <a:xfrm>
            <a:off x="0" y="-27384"/>
            <a:ext cx="9144000" cy="4797425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6064" y="3356992"/>
            <a:ext cx="7772400" cy="1362075"/>
          </a:xfrm>
        </p:spPr>
        <p:txBody>
          <a:bodyPr anchor="b">
            <a:normAutofit/>
          </a:bodyPr>
          <a:lstStyle>
            <a:lvl1pPr algn="r">
              <a:defRPr sz="44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6064" y="18448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C4E6-87E7-4DE8-9CDA-18ECA6A6973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47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78B-FF80-43F4-B7EF-B0CC52AE5E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81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0A1-23CC-4587-B5BC-F69BD201708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37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0CAF-E121-4323-9456-6855634E6D2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3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32F5-E1A5-4FB1-A21A-340B4D003E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1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A993-F83F-4762-91EB-8B80CADD471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75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421-320C-4E24-98BE-1C7A9DAB4E5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24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8E6-03C4-49B8-BF28-53C0CA27E52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72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846-47A9-492B-8C74-DAD04FDC6C6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8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38400" y="116632"/>
            <a:ext cx="8470800" cy="523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38400" y="1198800"/>
            <a:ext cx="8470800" cy="51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2996F-AE83-44AA-8E48-F96E791A543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57786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ea"/>
        <a:buAutoNum type="ea1ChtPeriod"/>
        <a:defRPr sz="3200" b="1" kern="1200">
          <a:solidFill>
            <a:srgbClr val="01377F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lphaU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ct val="20000"/>
        </a:spcBef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38400" y="169200"/>
            <a:ext cx="8470800" cy="81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38400" y="1198800"/>
            <a:ext cx="8470800" cy="51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2996F-AE83-44AA-8E48-F96E791A543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413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ea"/>
        <a:buAutoNum type="ea1ChtPeriod"/>
        <a:defRPr sz="3200" b="1" kern="1200">
          <a:solidFill>
            <a:srgbClr val="01377F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lphaU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ct val="20000"/>
        </a:spcBef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603814"/>
            <a:ext cx="4896544" cy="2825185"/>
          </a:xfrm>
        </p:spPr>
        <p:txBody>
          <a:bodyPr>
            <a:normAutofit fontScale="90000"/>
          </a:bodyPr>
          <a:lstStyle/>
          <a:p>
            <a:r>
              <a:rPr lang="en-US" altLang="zh-TW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AGP</a:t>
            </a:r>
            <a:r>
              <a:rPr lang="zh-TW" altLang="en-US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系統介紹</a:t>
            </a:r>
            <a: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基礎數據</a:t>
            </a:r>
            <a: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</a:t>
            </a:r>
            <a:endParaRPr lang="zh-TW" altLang="en-US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796136" y="1772816"/>
            <a:ext cx="3240359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+mj-ea"/>
              <a:buNone/>
              <a:defRPr sz="2800" b="1" kern="1200">
                <a:solidFill>
                  <a:srgbClr val="0137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+mj-lt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+mj-lt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+mj-lt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Tx/>
              <a:buChar char="-"/>
            </a:pPr>
            <a:r>
              <a:rPr lang="zh-TW" altLang="en-US" sz="1800" dirty="0">
                <a:latin typeface="微軟正黑體" panose="020B0604030504040204" pitchFamily="34" charset="-120"/>
              </a:rPr>
              <a:t>尺寸組</a:t>
            </a:r>
            <a:endParaRPr lang="en-US" altLang="zh-TW" sz="1800" dirty="0">
              <a:latin typeface="微軟正黑體" panose="020B0604030504040204" pitchFamily="34" charset="-120"/>
            </a:endParaRPr>
          </a:p>
          <a:p>
            <a:pPr marL="571500" indent="-571500">
              <a:buFontTx/>
              <a:buChar char="-"/>
            </a:pPr>
            <a:r>
              <a:rPr lang="zh-TW" altLang="en-US" sz="1800" dirty="0" smtClean="0">
                <a:latin typeface="微軟正黑體" panose="020B0604030504040204" pitchFamily="34" charset="-120"/>
              </a:rPr>
              <a:t>顏色組</a:t>
            </a:r>
            <a:endParaRPr lang="en-US" altLang="zh-TW" sz="1800" dirty="0" smtClean="0">
              <a:latin typeface="微軟正黑體" panose="020B0604030504040204" pitchFamily="34" charset="-120"/>
            </a:endParaRPr>
          </a:p>
          <a:p>
            <a:pPr marL="571500" indent="-571500">
              <a:buFontTx/>
              <a:buChar char="-"/>
            </a:pPr>
            <a:r>
              <a:rPr lang="zh-TW" altLang="en-US" sz="1800" dirty="0" smtClean="0">
                <a:latin typeface="微軟正黑體" panose="020B0604030504040204" pitchFamily="34" charset="-120"/>
              </a:rPr>
              <a:t>目的地</a:t>
            </a:r>
            <a:endParaRPr lang="en-US" altLang="zh-TW" sz="1800" dirty="0" smtClean="0">
              <a:latin typeface="微軟正黑體" panose="020B0604030504040204" pitchFamily="34" charset="-120"/>
            </a:endParaRPr>
          </a:p>
          <a:p>
            <a:pPr marL="571500" indent="-571500">
              <a:buFontTx/>
              <a:buChar char="-"/>
            </a:pPr>
            <a:r>
              <a:rPr lang="zh-TW" altLang="en-US" sz="1800" dirty="0" smtClean="0">
                <a:latin typeface="微軟正黑體" panose="020B0604030504040204" pitchFamily="34" charset="-120"/>
              </a:rPr>
              <a:t>面料基礎數據維護</a:t>
            </a:r>
            <a:endParaRPr lang="en-US" altLang="zh-TW" sz="1800" dirty="0" smtClean="0">
              <a:latin typeface="微軟正黑體" panose="020B0604030504040204" pitchFamily="34" charset="-120"/>
            </a:endParaRPr>
          </a:p>
          <a:p>
            <a:pPr marL="571500" indent="-571500">
              <a:buFontTx/>
              <a:buChar char="-"/>
            </a:pPr>
            <a:r>
              <a:rPr lang="zh-TW" altLang="en-US" sz="1800" dirty="0" smtClean="0">
                <a:latin typeface="微軟正黑體" panose="020B0604030504040204" pitchFamily="34" charset="-120"/>
              </a:rPr>
              <a:t>輔料基礎數據維護</a:t>
            </a:r>
            <a:endParaRPr lang="en-US" altLang="zh-TW" sz="1800" dirty="0" smtClean="0">
              <a:latin typeface="微軟正黑體" panose="020B0604030504040204" pitchFamily="34" charset="-120"/>
            </a:endParaRPr>
          </a:p>
          <a:p>
            <a:pPr marL="571500" indent="-571500">
              <a:buFontTx/>
              <a:buChar char="-"/>
            </a:pPr>
            <a:r>
              <a:rPr lang="zh-TW" altLang="en-US" sz="1800" dirty="0" smtClean="0">
                <a:latin typeface="微軟正黑體" panose="020B0604030504040204" pitchFamily="34" charset="-120"/>
              </a:rPr>
              <a:t>繡印花</a:t>
            </a:r>
            <a:r>
              <a:rPr lang="en-US" altLang="zh-TW" sz="1800" dirty="0" smtClean="0">
                <a:latin typeface="微軟正黑體" panose="020B0604030504040204" pitchFamily="34" charset="-120"/>
              </a:rPr>
              <a:t>(Web)</a:t>
            </a:r>
          </a:p>
          <a:p>
            <a:pPr marL="571500" indent="-571500">
              <a:buFontTx/>
              <a:buChar char="-"/>
            </a:pPr>
            <a:r>
              <a:rPr lang="en-US" altLang="zh-TW" sz="1800" dirty="0" smtClean="0"/>
              <a:t>Category</a:t>
            </a:r>
            <a:r>
              <a:rPr lang="en-US" altLang="zh-TW" sz="1800" dirty="0">
                <a:latin typeface="微軟正黑體" panose="020B0604030504040204" pitchFamily="34" charset="-120"/>
              </a:rPr>
              <a:t> (Web)</a:t>
            </a:r>
            <a:endParaRPr lang="en-US" altLang="zh-TW" sz="1800" dirty="0" smtClean="0">
              <a:latin typeface="微軟正黑體" panose="020B0604030504040204" pitchFamily="34" charset="-120"/>
            </a:endParaRPr>
          </a:p>
          <a:p>
            <a:pPr marL="571500" indent="-571500">
              <a:buFontTx/>
              <a:buChar char="-"/>
            </a:pPr>
            <a:r>
              <a:rPr lang="zh-TW" altLang="en-US" sz="1800" dirty="0">
                <a:solidFill>
                  <a:schemeClr val="bg1"/>
                </a:solidFill>
              </a:rPr>
              <a:t>最終客戶基礎資料</a:t>
            </a:r>
            <a:r>
              <a:rPr lang="en-US" altLang="zh-TW" sz="1800" dirty="0">
                <a:solidFill>
                  <a:schemeClr val="bg1"/>
                </a:solidFill>
              </a:rPr>
              <a:t>(Web)</a:t>
            </a:r>
          </a:p>
          <a:p>
            <a:pPr marL="571500" indent="-571500">
              <a:buFontTx/>
              <a:buChar char="-"/>
            </a:pPr>
            <a:r>
              <a:rPr lang="zh-TW" altLang="en-US" sz="1800" dirty="0"/>
              <a:t>片語</a:t>
            </a:r>
            <a:r>
              <a:rPr lang="zh-TW" altLang="en-US" sz="1800" dirty="0" smtClean="0"/>
              <a:t>維護</a:t>
            </a:r>
            <a:r>
              <a:rPr lang="en-US" altLang="zh-TW" sz="1800" dirty="0">
                <a:latin typeface="微軟正黑體" panose="020B0604030504040204" pitchFamily="34" charset="-120"/>
              </a:rPr>
              <a:t>(Web)</a:t>
            </a:r>
            <a:endParaRPr lang="zh-TW" altLang="en-US" sz="1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588224" y="5445224"/>
            <a:ext cx="2448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  <a:latin typeface="微軟正黑體"/>
              </a:rPr>
              <a:t>遠資 </a:t>
            </a:r>
            <a:r>
              <a:rPr lang="en-US" altLang="zh-TW" dirty="0" smtClean="0">
                <a:solidFill>
                  <a:prstClr val="black"/>
                </a:solidFill>
                <a:latin typeface="微軟正黑體"/>
              </a:rPr>
              <a:t>– </a:t>
            </a:r>
            <a:r>
              <a:rPr lang="zh-TW" altLang="en-US" dirty="0" smtClean="0">
                <a:solidFill>
                  <a:prstClr val="black"/>
                </a:solidFill>
                <a:latin typeface="微軟正黑體"/>
              </a:rPr>
              <a:t>陳芳瑜 </a:t>
            </a:r>
            <a:r>
              <a:rPr lang="en-US" altLang="zh-TW" dirty="0" smtClean="0">
                <a:solidFill>
                  <a:prstClr val="black"/>
                </a:solidFill>
                <a:latin typeface="微軟正黑體"/>
              </a:rPr>
              <a:t>Sharon</a:t>
            </a:r>
            <a:r>
              <a:rPr lang="en-US" altLang="zh-TW" dirty="0" smtClean="0">
                <a:solidFill>
                  <a:srgbClr val="FF00FF"/>
                </a:solidFill>
                <a:latin typeface="微軟正黑體"/>
              </a:rPr>
              <a:t/>
            </a:r>
            <a:br>
              <a:rPr lang="en-US" altLang="zh-TW" dirty="0" smtClean="0">
                <a:solidFill>
                  <a:srgbClr val="FF00FF"/>
                </a:solidFill>
                <a:latin typeface="微軟正黑體"/>
              </a:rPr>
            </a:br>
            <a:r>
              <a:rPr lang="en-US" altLang="zh-TW" sz="1000" dirty="0" smtClean="0">
                <a:solidFill>
                  <a:srgbClr val="FF00FF"/>
                </a:solidFill>
                <a:latin typeface="微軟正黑體"/>
              </a:rPr>
              <a:t/>
            </a:r>
            <a:br>
              <a:rPr lang="en-US" altLang="zh-TW" sz="1000" dirty="0" smtClean="0">
                <a:solidFill>
                  <a:srgbClr val="FF00FF"/>
                </a:solidFill>
                <a:latin typeface="微軟正黑體"/>
              </a:rPr>
            </a:br>
            <a:r>
              <a:rPr lang="en-US" altLang="zh-TW" dirty="0" smtClean="0">
                <a:solidFill>
                  <a:prstClr val="black"/>
                </a:solidFill>
                <a:latin typeface="微軟正黑體"/>
              </a:rPr>
              <a:t>                 2015-11-05</a:t>
            </a:r>
            <a:endParaRPr lang="zh-TW" altLang="en-US" dirty="0">
              <a:solidFill>
                <a:prstClr val="black"/>
              </a:solidFill>
              <a:latin typeface="微軟正黑體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5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新增合作伙伴信息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佣金客戶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300192" y="685983"/>
            <a:ext cx="284380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</a:rPr>
              <a:t>合作伙伴信息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</a:rPr>
              <a:t>於右方下拉框選擇佣金客戶，點選添加伙伴信息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1500" b="1" dirty="0" smtClean="0">
              <a:solidFill>
                <a:srgbClr val="01377F"/>
              </a:solidFill>
            </a:endParaRPr>
          </a:p>
          <a:p>
            <a:r>
              <a:rPr lang="en-US" altLang="zh-TW" sz="1500" b="1" dirty="0" smtClean="0">
                <a:solidFill>
                  <a:srgbClr val="FF0000"/>
                </a:solidFill>
              </a:rPr>
              <a:t>Ps. 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佣金客戶需先呈報上級同意後，才可新增</a:t>
            </a:r>
            <a:endParaRPr lang="en-US" altLang="zh-TW" sz="1500" b="1" dirty="0" smtClean="0">
              <a:solidFill>
                <a:srgbClr val="FF0000"/>
              </a:solidFill>
            </a:endParaRPr>
          </a:p>
          <a:p>
            <a:endParaRPr lang="en-US" altLang="zh-TW" sz="1500" b="1" dirty="0" smtClean="0">
              <a:solidFill>
                <a:srgbClr val="FF0000"/>
              </a:solidFill>
            </a:endParaRPr>
          </a:p>
          <a:p>
            <a:r>
              <a:rPr lang="zh-TW" altLang="en-US" sz="1500" b="1" dirty="0" smtClean="0">
                <a:solidFill>
                  <a:srgbClr val="FF0000"/>
                </a:solidFill>
              </a:rPr>
              <a:t>送簽作業如有任何疑問請與各產區的管理部確認</a:t>
            </a:r>
            <a:endParaRPr lang="en-US" altLang="zh-TW" sz="1500" b="1" dirty="0">
              <a:solidFill>
                <a:srgbClr val="FF0000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3074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8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新增合作伙伴信息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佣金客戶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300192" y="685983"/>
            <a:ext cx="28438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</a:rPr>
              <a:t>添加佣金客戶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伙伴類型：</a:t>
            </a:r>
            <a:r>
              <a:rPr lang="zh-TW" altLang="en-US" sz="1500" b="1" dirty="0">
                <a:solidFill>
                  <a:srgbClr val="01377F"/>
                </a:solidFill>
              </a:rPr>
              <a:t>依所選自動帶出。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公司：選擇此佣金客戶所屬的收匯地。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SAP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客戶：點選      選擇佣金客戶。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AutoNum type="arabicPeriod"/>
            </a:pPr>
            <a:endParaRPr lang="en-US" altLang="zh-TW" sz="1500" b="1" dirty="0">
              <a:solidFill>
                <a:srgbClr val="01377F"/>
              </a:solid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</a:rPr>
              <a:t>維護完成後，點選保存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5122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764704"/>
            <a:ext cx="6228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628800"/>
            <a:ext cx="2762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65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查詢最終客戶基礎資料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299263" y="679044"/>
            <a:ext cx="284380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TW" altLang="en-US" sz="1500" b="1" dirty="0" smtClean="0">
                <a:solidFill>
                  <a:srgbClr val="01377F"/>
                </a:solidFill>
              </a:rPr>
              <a:t>依需求輸入查詢條件，點選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</a:rPr>
              <a:t>於查詢結果點選編輯開啟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1500" b="1" dirty="0" smtClean="0">
              <a:solidFill>
                <a:srgbClr val="01377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717730"/>
            <a:ext cx="257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93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基礎數據介紹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888389"/>
              </p:ext>
            </p:extLst>
          </p:nvPr>
        </p:nvGraphicFramePr>
        <p:xfrm>
          <a:off x="155008" y="692696"/>
          <a:ext cx="8809480" cy="6138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24"/>
                <a:gridCol w="1769100"/>
                <a:gridCol w="1080000"/>
                <a:gridCol w="2088232"/>
                <a:gridCol w="1080000"/>
                <a:gridCol w="1465024"/>
                <a:gridCol w="1080000"/>
              </a:tblGrid>
              <a:tr h="371377">
                <a:tc rowSpan="16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基</a:t>
                      </a:r>
                      <a:endParaRPr lang="en-US" altLang="zh-TW" sz="1600" dirty="0" smtClean="0"/>
                    </a:p>
                    <a:p>
                      <a:pPr algn="ctr"/>
                      <a:r>
                        <a:rPr lang="zh-TW" altLang="en-US" sz="1600" dirty="0" smtClean="0"/>
                        <a:t>礎</a:t>
                      </a:r>
                      <a:endParaRPr lang="en-US" altLang="zh-TW" sz="1600" dirty="0" smtClean="0"/>
                    </a:p>
                    <a:p>
                      <a:pPr algn="ctr"/>
                      <a:r>
                        <a:rPr lang="zh-TW" altLang="en-US" sz="1600" dirty="0" smtClean="0"/>
                        <a:t>數</a:t>
                      </a:r>
                      <a:endParaRPr lang="en-US" altLang="zh-TW" sz="1600" dirty="0" smtClean="0"/>
                    </a:p>
                    <a:p>
                      <a:pPr algn="ctr"/>
                      <a:r>
                        <a:rPr lang="zh-TW" altLang="en-US" sz="1600" dirty="0" smtClean="0"/>
                        <a:t>據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共享資料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維護來源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業務維護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維護來源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NIKE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維護來源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公司基本資料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新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Web</a:t>
                      </a:r>
                    </a:p>
                    <a:p>
                      <a:pPr algn="ctr"/>
                      <a:endParaRPr lang="en-US" altLang="zh-TW" sz="1600" dirty="0" smtClean="0"/>
                    </a:p>
                    <a:p>
                      <a:pPr algn="ctr"/>
                      <a:r>
                        <a:rPr lang="zh-TW" altLang="en-US" sz="1600" dirty="0" smtClean="0"/>
                        <a:t>管理行政維護</a:t>
                      </a:r>
                      <a:endParaRPr lang="zh-TW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尺寸組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/>
                        <a:t>Winform</a:t>
                      </a:r>
                      <a:r>
                        <a:rPr lang="en-US" altLang="zh-TW" sz="1600" dirty="0" smtClean="0"/>
                        <a:t/>
                      </a:r>
                      <a:br>
                        <a:rPr lang="en-US" altLang="zh-TW" sz="1600" dirty="0" smtClean="0"/>
                      </a:br>
                      <a:r>
                        <a:rPr lang="en-US" altLang="zh-TW" sz="1600" dirty="0" smtClean="0"/>
                        <a:t/>
                      </a:r>
                      <a:br>
                        <a:rPr lang="en-US" altLang="zh-TW" sz="1600" dirty="0" smtClean="0"/>
                      </a:br>
                      <a:r>
                        <a:rPr lang="zh-TW" altLang="en-US" sz="1600" dirty="0" smtClean="0"/>
                        <a:t>業務維護</a:t>
                      </a:r>
                      <a:endParaRPr lang="zh-TW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標準匯率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Web</a:t>
                      </a:r>
                      <a:br>
                        <a:rPr lang="en-US" altLang="zh-TW" sz="1600" dirty="0" smtClean="0"/>
                      </a:br>
                      <a:r>
                        <a:rPr lang="en-US" altLang="zh-TW" sz="1600" dirty="0" smtClean="0"/>
                        <a:t/>
                      </a:r>
                      <a:br>
                        <a:rPr lang="en-US" altLang="zh-TW" sz="1600" dirty="0" smtClean="0"/>
                      </a:br>
                      <a:r>
                        <a:rPr lang="zh-TW" altLang="en-US" sz="1600" dirty="0" smtClean="0"/>
                        <a:t>蘇州維護</a:t>
                      </a:r>
                      <a:endParaRPr lang="zh-TW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幣別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新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smtClean="0"/>
                        <a:t>顏色組</a:t>
                      </a:r>
                      <a:endParaRPr lang="zh-TW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每日匯率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國家</a:t>
                      </a:r>
                      <a:endParaRPr lang="zh-TW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目的地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幣別比率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國貿條件</a:t>
                      </a:r>
                      <a:endParaRPr lang="zh-TW" alt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Web</a:t>
                      </a:r>
                    </a:p>
                    <a:p>
                      <a:pPr algn="ctr"/>
                      <a:endParaRPr lang="en-US" altLang="zh-TW" sz="1600" dirty="0" smtClean="0"/>
                    </a:p>
                    <a:p>
                      <a:pPr algn="ctr"/>
                      <a:r>
                        <a:rPr lang="zh-TW" altLang="en-US" sz="1600" dirty="0" smtClean="0"/>
                        <a:t>會計維護</a:t>
                      </a:r>
                      <a:r>
                        <a:rPr lang="en-US" altLang="zh-TW" sz="1600" dirty="0" smtClean="0"/>
                        <a:t/>
                      </a:r>
                      <a:br>
                        <a:rPr lang="en-US" altLang="zh-TW" sz="1600" dirty="0" smtClean="0"/>
                      </a:b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由</a:t>
                      </a:r>
                      <a:r>
                        <a:rPr lang="en-US" altLang="zh-TW" sz="1600" dirty="0" smtClean="0"/>
                        <a:t>SAP</a:t>
                      </a:r>
                      <a:r>
                        <a:rPr lang="zh-TW" altLang="en-US" sz="1600" dirty="0" smtClean="0"/>
                        <a:t>下傳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面料基礎數據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新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付款條件</a:t>
                      </a:r>
                      <a:endParaRPr lang="zh-TW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輔料基礎數據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新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客戶廠商資料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新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繡印花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新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Web</a:t>
                      </a:r>
                      <a:br>
                        <a:rPr lang="en-US" altLang="zh-TW" sz="1600" dirty="0" smtClean="0"/>
                      </a:br>
                      <a:r>
                        <a:rPr lang="en-US" altLang="zh-TW" sz="1600" dirty="0" smtClean="0"/>
                        <a:t/>
                      </a:r>
                      <a:br>
                        <a:rPr lang="en-US" altLang="zh-TW" sz="1600" dirty="0" smtClean="0"/>
                      </a:br>
                      <a:r>
                        <a:rPr lang="zh-TW" altLang="en-US" sz="1600" dirty="0" smtClean="0"/>
                        <a:t>業務維護</a:t>
                      </a:r>
                      <a:endParaRPr lang="zh-TW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業務組別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新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Web</a:t>
                      </a:r>
                    </a:p>
                    <a:p>
                      <a:pPr algn="ctr"/>
                      <a:endParaRPr lang="en-US" altLang="zh-TW" sz="1600" dirty="0" smtClean="0"/>
                    </a:p>
                    <a:p>
                      <a:pPr algn="ctr"/>
                      <a:r>
                        <a:rPr lang="zh-TW" altLang="en-US" sz="1600" dirty="0" smtClean="0"/>
                        <a:t>管理行政維護</a:t>
                      </a:r>
                      <a:endParaRPr lang="zh-TW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Category(</a:t>
                      </a:r>
                      <a:r>
                        <a:rPr lang="zh-TW" altLang="en-US" sz="1600" dirty="0" smtClean="0"/>
                        <a:t>新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特殊機台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新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最終客戶基礎資料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新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款式類別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新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片語維護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公司匯率</a:t>
                      </a:r>
                      <a:endParaRPr lang="zh-TW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接單匯率</a:t>
                      </a:r>
                      <a:endParaRPr lang="zh-TW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原物料分類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新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單位設定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新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折合率維護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新</a:t>
                      </a:r>
                      <a:r>
                        <a:rPr lang="en-US" altLang="zh-TW" sz="1600" dirty="0" smtClean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工繳維護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新</a:t>
                      </a:r>
                      <a:r>
                        <a:rPr lang="en-US" altLang="zh-TW" sz="1600" dirty="0" smtClean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21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最終客戶基礎資料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" y="981344"/>
            <a:ext cx="6248218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300192" y="692696"/>
            <a:ext cx="28438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zh-TW" altLang="en-US" sz="1500" b="1" dirty="0" smtClean="0">
                <a:solidFill>
                  <a:srgbClr val="01377F"/>
                </a:solidFill>
              </a:rPr>
              <a:t>進入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WEB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版基礎數據→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進入業務維護→</a:t>
            </a:r>
            <a:r>
              <a:rPr lang="en-US" altLang="zh-TW" sz="1500" b="1" dirty="0">
                <a:solidFill>
                  <a:srgbClr val="01377F"/>
                </a:solidFill>
              </a:rPr>
              <a:t>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最終客戶基礎資料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TW" sz="1500" b="1" dirty="0">
              <a:solidFill>
                <a:srgbClr val="01377F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altLang="zh-TW" sz="1500" b="1" dirty="0" smtClean="0">
                <a:solidFill>
                  <a:srgbClr val="FF0000"/>
                </a:solidFill>
              </a:rPr>
              <a:t>PS. 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目前由開發業務維護</a:t>
            </a:r>
            <a:endParaRPr lang="en-US" altLang="zh-TW" sz="1500" b="1" dirty="0" smtClean="0">
              <a:solidFill>
                <a:srgbClr val="FF0000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zh-TW" altLang="en-US" sz="1500" b="1" dirty="0" smtClean="0">
                <a:solidFill>
                  <a:srgbClr val="FF0000"/>
                </a:solidFill>
              </a:rPr>
              <a:t>如有疑問請與開發業務做確認</a:t>
            </a:r>
            <a:endParaRPr lang="en-US" altLang="zh-TW" sz="15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新增最終客戶基礎資料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302326" y="692696"/>
            <a:ext cx="28416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zh-TW" altLang="en-US" sz="1500" b="1" dirty="0" smtClean="0">
                <a:solidFill>
                  <a:srgbClr val="01377F"/>
                </a:solidFill>
              </a:rPr>
              <a:t>點選新增       建立最終客戶</a:t>
            </a:r>
            <a:r>
              <a:rPr lang="zh-TW" altLang="en-US" sz="1500" b="1" dirty="0">
                <a:solidFill>
                  <a:srgbClr val="01377F"/>
                </a:solidFill>
              </a:rPr>
              <a:t>基礎資料</a:t>
            </a:r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99969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15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新增基礎信息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300192" y="685983"/>
            <a:ext cx="2843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</a:rPr>
              <a:t>基礎信息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客戶編碼：輸入客戶編碼</a:t>
            </a:r>
            <a:r>
              <a:rPr lang="en-US" altLang="zh-TW" sz="1500" b="1" dirty="0" smtClean="0">
                <a:solidFill>
                  <a:srgbClr val="FF00FF"/>
                </a:solidFill>
              </a:rPr>
              <a:t/>
            </a:r>
            <a:br>
              <a:rPr lang="en-US" altLang="zh-TW" sz="1500" b="1" dirty="0" smtClean="0">
                <a:solidFill>
                  <a:srgbClr val="FF00FF"/>
                </a:solidFill>
              </a:rPr>
            </a:br>
            <a:r>
              <a:rPr lang="en-US" altLang="zh-TW" sz="1500" b="1" dirty="0" smtClean="0">
                <a:solidFill>
                  <a:srgbClr val="01377F"/>
                </a:solidFill>
              </a:rPr>
              <a:t>(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需先提出申請</a:t>
            </a:r>
            <a:r>
              <a:rPr lang="zh-TW" altLang="en-US" sz="1500" b="1" dirty="0">
                <a:solidFill>
                  <a:srgbClr val="01377F"/>
                </a:solidFill>
              </a:rPr>
              <a:t>客戶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編碼後，進行維護，若有疑問請詢問各地管理行政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)</a:t>
            </a:r>
            <a:r>
              <a:rPr lang="zh-TW" altLang="en-US" sz="1500" b="1" dirty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客戶名稱：輸入客戶名稱，點選     維護多國語言。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訂單出貨上、下限：依客戶規定輸入訂單出貨上限。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狀態</a:t>
            </a:r>
            <a:r>
              <a:rPr lang="zh-TW" altLang="en-US" sz="1500" b="1" dirty="0">
                <a:solidFill>
                  <a:srgbClr val="01377F"/>
                </a:solidFill>
              </a:rPr>
              <a:t>：預設為開啟，如不需使用可選擇關閉。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文件註記：</a:t>
            </a:r>
            <a:r>
              <a:rPr lang="zh-TW" altLang="en-US" sz="1500" b="1" dirty="0">
                <a:solidFill>
                  <a:srgbClr val="01377F"/>
                </a:solidFill>
              </a:rPr>
              <a:t>依需求自行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輸入。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  <a:p>
            <a:r>
              <a:rPr lang="zh-TW" altLang="en-US" sz="1500" b="1" dirty="0">
                <a:solidFill>
                  <a:srgbClr val="01377F"/>
                </a:solidFill>
              </a:rPr>
              <a:t>維護完成後，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點選保存</a:t>
            </a:r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10755"/>
            <a:ext cx="200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41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新增合作伙伴信息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業務組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300192" y="685983"/>
            <a:ext cx="284380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</a:rPr>
              <a:t>合作伙伴信息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</a:rPr>
              <a:t>於右方下拉框選擇業務組，點選添加伙伴信息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  <a:p>
            <a:r>
              <a:rPr lang="en-US" altLang="zh-TW" sz="1500" b="1" dirty="0" smtClean="0">
                <a:solidFill>
                  <a:srgbClr val="FF0000"/>
                </a:solidFill>
              </a:rPr>
              <a:t>Ps. 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表示由何組業務做接單及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follow</a:t>
            </a:r>
            <a:endParaRPr lang="en-US" altLang="zh-TW" sz="1500" b="1" dirty="0">
              <a:solidFill>
                <a:srgbClr val="FF0000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1026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11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新增合作伙伴信息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業務組</a:t>
            </a:r>
            <a:endParaRPr lang="zh-TW" altLang="en-US" dirty="0"/>
          </a:p>
        </p:txBody>
      </p:sp>
      <p:pic>
        <p:nvPicPr>
          <p:cNvPr id="4100" name="Picture 4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728489"/>
            <a:ext cx="6228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300192" y="685983"/>
            <a:ext cx="284380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</a:rPr>
              <a:t>添加業務組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伙伴類型：依所選自動帶出。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業務組：選擇此最終客戶的所屬業務組。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AutoNum type="arabicPeriod"/>
            </a:pPr>
            <a:endParaRPr lang="en-US" altLang="zh-TW" sz="1500" b="1" dirty="0">
              <a:solidFill>
                <a:srgbClr val="01377F"/>
              </a:solid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</a:rPr>
              <a:t>維護完成後，點選保存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2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新增合作伙伴信息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發票客戶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300192" y="685983"/>
            <a:ext cx="2843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</a:rPr>
              <a:t>合作伙伴信息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</a:rPr>
              <a:t>於右方下拉框選擇發票客戶，點選添加伙伴信息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1500" b="1" dirty="0" smtClean="0">
              <a:solidFill>
                <a:srgbClr val="01377F"/>
              </a:solidFill>
            </a:endParaRPr>
          </a:p>
          <a:p>
            <a:r>
              <a:rPr lang="en-US" altLang="zh-TW" sz="1500" b="1" dirty="0" smtClean="0">
                <a:solidFill>
                  <a:srgbClr val="FF0000"/>
                </a:solidFill>
              </a:rPr>
              <a:t>Ps. 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指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billing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的對象，可添加多筆</a:t>
            </a:r>
            <a:endParaRPr lang="en-US" altLang="zh-TW" sz="1500" b="1" dirty="0">
              <a:solidFill>
                <a:srgbClr val="FF0000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2050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1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新增合作伙伴信息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發票客戶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300192" y="685983"/>
            <a:ext cx="2843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</a:rPr>
              <a:t>添加發票客戶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伙伴類型：</a:t>
            </a:r>
            <a:r>
              <a:rPr lang="zh-TW" altLang="en-US" sz="1500" b="1" dirty="0">
                <a:solidFill>
                  <a:srgbClr val="01377F"/>
                </a:solidFill>
              </a:rPr>
              <a:t>依所選自動帶出。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公司：選擇此發票客戶所屬的收匯地。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SAP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客戶：點選      選擇發票客戶。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付款條件：選擇付款條件。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國貿條件：選擇國貿條件。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公司地址：維護公司地址。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AutoNum type="arabicPeriod"/>
            </a:pPr>
            <a:endParaRPr lang="en-US" altLang="zh-TW" sz="1500" b="1" dirty="0">
              <a:solidFill>
                <a:srgbClr val="01377F"/>
              </a:solid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</a:rPr>
              <a:t>維護完成後，點選保存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3075" name="Picture 3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758577"/>
            <a:ext cx="6228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628800"/>
            <a:ext cx="2762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3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1"/>
  <p:tag name="TAG_BACKING_FORM_KEY" val="12260126-c:\users\fenc21227\desktop\sop-ppt\00 基礎數據 ok\00 基础数据--8 最終客戶基礎資料 (web).pptx"/>
  <p:tag name="ARTICULATE_PRESENTER_VERSION" val="7"/>
  <p:tag name="ARTICULATE_USED_PAGE_ORIENTATION" val="1"/>
  <p:tag name="ARTICULATE_USED_PAGE_SIZE" val="1"/>
  <p:tag name="ARTICULATE_REFERENCE_ID" val="994d6901-4bde-4e7c-b1df-504c930d58b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0d9ab34-2c8a-4a24-aaeb-161d80fb0fe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NNOTATION_TYPE_1" val="2"/>
  <p:tag name="ANNOTATION_START_1" val="2.6"/>
  <p:tag name="ANNOTATION_END_1" val="2.6"/>
  <p:tag name="ANNOTATION_TOP_1" val="-61"/>
  <p:tag name="ANNOTATION_LEFT_1" val="-61"/>
  <p:tag name="ANNOTATION_WIDTH_1" val="1082"/>
  <p:tag name="ANNOTATION_HEIGHT_1" val="843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2.6"/>
  <p:tag name="ANNOTATION_TOP_2" val="91"/>
  <p:tag name="ANNOTATION_LEFT_2" val="19"/>
  <p:tag name="ANNOTATION_WIDTH_2" val="404"/>
  <p:tag name="ANNOTATION_HEIGHT_2" val="10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UDIO_ID" val="269"/>
  <p:tag name="ARTICULATE_AUDIO_RECORDED" val="1"/>
  <p:tag name="ELAPSEDTIME" val="9.2"/>
  <p:tag name="ANNOTATION_COUNT" val="0"/>
  <p:tag name="ARTICULATE_USED_LAYOUT" val="1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4.8"/>
  <p:tag name="ANNOTATION_TYPE_1" val="2"/>
  <p:tag name="ANNOTATION_START_1" val="1.3"/>
  <p:tag name="ANNOTATION_END_1" val="1.3"/>
  <p:tag name="ANNOTATION_TOP_1" val="-61"/>
  <p:tag name="ANNOTATION_LEFT_1" val="-61"/>
  <p:tag name="ANNOTATION_WIDTH_1" val="1082"/>
  <p:tag name="ANNOTATION_HEIGHT_1" val="843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.3"/>
  <p:tag name="ANNOTATION_TOP_2" val="404"/>
  <p:tag name="ANNOTATION_LEFT_2" val="343"/>
  <p:tag name="ANNOTATION_WIDTH_2" val="343"/>
  <p:tag name="ANNOTATION_HEIGHT_2" val="49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COUNT" val="2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ELAPSEDTIME" val="16.4"/>
  <p:tag name="ANNOTATION_TYPE_1" val="1"/>
  <p:tag name="ANNOTATION_START_1" val="6.9"/>
  <p:tag name="ANNOTATION_END_1" val="10.7"/>
  <p:tag name="ANNOTATION_TOP_1" val="207"/>
  <p:tag name="ANNOTATION_LEFT_1" val="11"/>
  <p:tag name="ANNOTATION_WIDTH_1" val="41"/>
  <p:tag name="ANNOTATION_HEIGHT_1" val="21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1"/>
  <p:tag name="ANNOTATION_START_2" val="10.7"/>
  <p:tag name="ANNOTATION_END_2" val="13.1"/>
  <p:tag name="ANNOTATION_TOP_2" val="246"/>
  <p:tag name="ANNOTATION_LEFT_2" val="16"/>
  <p:tag name="ANNOTATION_WIDTH_2" val="54"/>
  <p:tag name="ANNOTATION_HEIGHT_2" val="24"/>
  <p:tag name="ANNOTATION_ANIMATION_2" val="2"/>
  <p:tag name="ANNOTATION_ROTATION_2" val="0"/>
  <p:tag name="ANNOTATION_SUB_TYPE_2" val="9"/>
  <p:tag name="ANNOTATION_LOOP_COUNT_2" val="3"/>
  <p:tag name="ANNOTATION_BOX_RADIUS_2" val="5"/>
  <p:tag name="ANNOTATION_SCALE_2" val="0"/>
  <p:tag name="ANNOTATION_BORDER_ALPHA_2" val="100"/>
  <p:tag name="ANNOTATION_BORDER_COLOR_2" val="0"/>
  <p:tag name="ANNOTATION_FILL_COLOR_2" val="255"/>
  <p:tag name="ANNOTATION_FILL_ALPHA_2" val="100"/>
  <p:tag name="ANNOTATION_BORDER_WIDTH_2" val="3"/>
  <p:tag name="ANNOTATION_SLIDE_WIDTH_2" val="960"/>
  <p:tag name="ANNOTATION_SLIDE_HEIGHT_2" val="720"/>
  <p:tag name="ANNOTATION_TYPE_3" val="2"/>
  <p:tag name="ANNOTATION_START_3" val="13.1"/>
  <p:tag name="ANNOTATION_END_3" val="13.1"/>
  <p:tag name="ANNOTATION_TOP_3" val="-61"/>
  <p:tag name="ANNOTATION_LEFT_3" val="-61"/>
  <p:tag name="ANNOTATION_WIDTH_3" val="1082"/>
  <p:tag name="ANNOTATION_HEIGHT_3" val="843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3.1"/>
  <p:tag name="ANNOTATION_TOP_4" val="313"/>
  <p:tag name="ANNOTATION_LEFT_4" val="30"/>
  <p:tag name="ANNOTATION_WIDTH_4" val="91"/>
  <p:tag name="ANNOTATION_HEIGHT_4" val="21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COUNT" val="4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6.4"/>
  <p:tag name="ANNOTATION_TYPE_1" val="0"/>
  <p:tag name="ANNOTATION_START_1" val="1.1"/>
  <p:tag name="ANNOTATION_TOP_1" val="233"/>
  <p:tag name="ANNOTATION_LEFT_1" val="166"/>
  <p:tag name="ANNOTATION_WIDTH_1" val="183"/>
  <p:tag name="ANNOTATION_HEIGHT_1" val="183"/>
  <p:tag name="ANNOTATION_ANIMATION_1" val="3"/>
  <p:tag name="ANNOTATION_ROTATION_1" val="27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COUNT" val="1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38.3"/>
  <p:tag name="ANNOTATION_TYPE_1" val="0"/>
  <p:tag name="ANNOTATION_START_1" val="5.1"/>
  <p:tag name="ANNOTATION_END_1" val="8.3"/>
  <p:tag name="ANNOTATION_TOP_1" val="275"/>
  <p:tag name="ANNOTATION_LEFT_1" val="142"/>
  <p:tag name="ANNOTATION_WIDTH_1" val="183"/>
  <p:tag name="ANNOTATION_HEIGHT_1" val="183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3"/>
  <p:tag name="ANNOTATION_END_2" val="13.3"/>
  <p:tag name="ANNOTATION_TOP_2" val="280"/>
  <p:tag name="ANNOTATION_LEFT_2" val="464"/>
  <p:tag name="ANNOTATION_WIDTH_2" val="183"/>
  <p:tag name="ANNOTATION_HEIGHT_2" val="183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3"/>
  <p:tag name="ANNOTATION_END_3" val="15.4"/>
  <p:tag name="ANNOTATION_TOP_3" val="278"/>
  <p:tag name="ANNOTATION_LEFT_3" val="640"/>
  <p:tag name="ANNOTATION_WIDTH_3" val="183"/>
  <p:tag name="ANNOTATION_HEIGHT_3" val="183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5.4"/>
  <p:tag name="ANNOTATION_END_4" val="18.1"/>
  <p:tag name="ANNOTATION_TOP_4" val="-61"/>
  <p:tag name="ANNOTATION_LEFT_4" val="-61"/>
  <p:tag name="ANNOTATION_WIDTH_4" val="1082"/>
  <p:tag name="ANNOTATION_HEIGHT_4" val="843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18.1"/>
  <p:tag name="ANNOTATION_END_5" val="21.1"/>
  <p:tag name="ANNOTATION_TOP_5" val="309"/>
  <p:tag name="ANNOTATION_LEFT_5" val="177"/>
  <p:tag name="ANNOTATION_WIDTH_5" val="183"/>
  <p:tag name="ANNOTATION_HEIGHT_5" val="183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1"/>
  <p:tag name="ANNOTATION_END_6" val="24.7"/>
  <p:tag name="ANNOTATION_TOP_6" val="312"/>
  <p:tag name="ANNOTATION_LEFT_6" val="479"/>
  <p:tag name="ANNOTATION_WIDTH_6" val="183"/>
  <p:tag name="ANNOTATION_HEIGHT_6" val="183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7"/>
  <p:tag name="ANNOTATION_END_7" val="31.6"/>
  <p:tag name="ANNOTATION_TOP_7" val="341"/>
  <p:tag name="ANNOTATION_LEFT_7" val="155"/>
  <p:tag name="ANNOTATION_WIDTH_7" val="183"/>
  <p:tag name="ANNOTATION_HEIGHT_7" val="183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6"/>
  <p:tag name="ANNOTATION_END_8" val="35.4"/>
  <p:tag name="ANNOTATION_TOP_8" val="341"/>
  <p:tag name="ANNOTATION_LEFT_8" val="465"/>
  <p:tag name="ANNOTATION_WIDTH_8" val="183"/>
  <p:tag name="ANNOTATION_HEIGHT_8" val="183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5.4"/>
  <p:tag name="ANNOTATION_TOP_9" val="369"/>
  <p:tag name="ANNOTATION_LEFT_9" val="278"/>
  <p:tag name="ANNOTATION_WIDTH_9" val="183"/>
  <p:tag name="ANNOTATION_HEIGHT_9" val="183"/>
  <p:tag name="ANNOTATION_ANIMATION_9" val="4"/>
  <p:tag name="ANNOTATION_ROTATION_9" val="0"/>
  <p:tag name="ANNOTATION_SUB_TYPE_9" val="3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3969653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ELAPSEDTIME" val="15.5"/>
  <p:tag name="ANNOTATION_TYPE_1" val="1"/>
  <p:tag name="ANNOTATION_START_1" val="6.7"/>
  <p:tag name="ANNOTATION_END_1" val="10.7"/>
  <p:tag name="ANNOTATION_TOP_1" val="401"/>
  <p:tag name="ANNOTATION_LEFT_1" val="7"/>
  <p:tag name="ANNOTATION_WIDTH_1" val="650"/>
  <p:tag name="ANNOTATION_HEIGHT_1" val="69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2"/>
  <p:tag name="ANNOTATION_START_2" val="10.7"/>
  <p:tag name="ANNOTATION_END_2" val="10.7"/>
  <p:tag name="ANNOTATION_TOP_2" val="-61"/>
  <p:tag name="ANNOTATION_LEFT_2" val="-61"/>
  <p:tag name="ANNOTATION_WIDTH_2" val="1082"/>
  <p:tag name="ANNOTATION_HEIGHT_2" val="843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0.7"/>
  <p:tag name="ANNOTATION_TOP_3" val="429"/>
  <p:tag name="ANNOTATION_LEFT_3" val="531"/>
  <p:tag name="ANNOTATION_WIDTH_3" val="122"/>
  <p:tag name="ANNOTATION_HEIGHT_3" val="36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COUNT" val="3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ELAPSEDTIME" val="11.7"/>
  <p:tag name="ANNOTATION_TYPE_1" val="0"/>
  <p:tag name="ANNOTATION_START_1" val="4.0"/>
  <p:tag name="ANNOTATION_END_1" val="8.4"/>
  <p:tag name="ANNOTATION_TOP_1" val="123"/>
  <p:tag name="ANNOTATION_LEFT_1" val="557"/>
  <p:tag name="ANNOTATION_WIDTH_1" val="183"/>
  <p:tag name="ANNOTATION_HEIGHT_1" val="183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TOP_2" val="149"/>
  <p:tag name="ANNOTATION_LEFT_2" val="214"/>
  <p:tag name="ANNOTATION_WIDTH_2" val="183"/>
  <p:tag name="ANNOTATION_HEIGHT_2" val="183"/>
  <p:tag name="ANNOTATION_ANIMATION_2" val="4"/>
  <p:tag name="ANNOTATION_ROTATION_2" val="0"/>
  <p:tag name="ANNOTATION_SUB_TYPE_2" val="3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3969653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13.6"/>
  <p:tag name="ANNOTATION_TYPE_1" val="1"/>
  <p:tag name="ANNOTATION_START_1" val="3.9"/>
  <p:tag name="ANNOTATION_END_1" val="8.1"/>
  <p:tag name="ANNOTATION_TOP_1" val="328"/>
  <p:tag name="ANNOTATION_LEFT_1" val="8"/>
  <p:tag name="ANNOTATION_WIDTH_1" val="652"/>
  <p:tag name="ANNOTATION_HEIGHT_1" val="90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2"/>
  <p:tag name="ANNOTATION_START_2" val="8.1"/>
  <p:tag name="ANNOTATION_END_2" val="8.1"/>
  <p:tag name="ANNOTATION_TOP_2" val="-61"/>
  <p:tag name="ANNOTATION_LEFT_2" val="-61"/>
  <p:tag name="ANNOTATION_WIDTH_2" val="1082"/>
  <p:tag name="ANNOTATION_HEIGHT_2" val="843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8.1"/>
  <p:tag name="ANNOTATION_TOP_3" val="351"/>
  <p:tag name="ANNOTATION_LEFT_3" val="529"/>
  <p:tag name="ANNOTATION_WIDTH_3" val="130"/>
  <p:tag name="ANNOTATION_HEIGHT_3" val="51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COUNT" val="3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26.3"/>
  <p:tag name="ANNOTATION_TYPE_1" val="0"/>
  <p:tag name="ANNOTATION_START_1" val="4.2"/>
  <p:tag name="ANNOTATION_END_1" val="9.0"/>
  <p:tag name="ANNOTATION_TOP_1" val="122"/>
  <p:tag name="ANNOTATION_LEFT_1" val="479"/>
  <p:tag name="ANNOTATION_WIDTH_1" val="183"/>
  <p:tag name="ANNOTATION_HEIGHT_1" val="183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0"/>
  <p:tag name="ANNOTATION_END_2" val="12.3"/>
  <p:tag name="ANNOTATION_TOP_2" val="158"/>
  <p:tag name="ANNOTATION_LEFT_2" val="150"/>
  <p:tag name="ANNOTATION_WIDTH_2" val="183"/>
  <p:tag name="ANNOTATION_HEIGHT_2" val="183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3"/>
  <p:tag name="ANNOTATION_END_3" val="15.9"/>
  <p:tag name="ANNOTATION_TOP_3" val="197"/>
  <p:tag name="ANNOTATION_LEFT_3" val="163"/>
  <p:tag name="ANNOTATION_WIDTH_3" val="183"/>
  <p:tag name="ANNOTATION_HEIGHT_3" val="183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9"/>
  <p:tag name="ANNOTATION_END_4" val="19.3"/>
  <p:tag name="ANNOTATION_TOP_4" val="194"/>
  <p:tag name="ANNOTATION_LEFT_4" val="503"/>
  <p:tag name="ANNOTATION_WIDTH_4" val="183"/>
  <p:tag name="ANNOTATION_HEIGHT_4" val="183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3"/>
  <p:tag name="ANNOTATION_END_5" val="22.9"/>
  <p:tag name="ANNOTATION_TOP_5" val="244"/>
  <p:tag name="ANNOTATION_LEFT_5" val="170"/>
  <p:tag name="ANNOTATION_WIDTH_5" val="183"/>
  <p:tag name="ANNOTATION_HEIGHT_5" val="183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9"/>
  <p:tag name="ANNOTATION_TOP_6" val="291"/>
  <p:tag name="ANNOTATION_LEFT_6" val="207"/>
  <p:tag name="ANNOTATION_WIDTH_6" val="183"/>
  <p:tag name="ANNOTATION_HEIGHT_6" val="183"/>
  <p:tag name="ANNOTATION_ANIMATION_6" val="4"/>
  <p:tag name="ANNOTATION_ROTATION_6" val="0"/>
  <p:tag name="ANNOTATION_SUB_TYPE_6" val="3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3969653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12.5"/>
  <p:tag name="ANNOTATION_TYPE_1" val="1"/>
  <p:tag name="ANNOTATION_START_1" val="4.1"/>
  <p:tag name="ANNOTATION_END_1" val="7.0"/>
  <p:tag name="ANNOTATION_TOP_1" val="329"/>
  <p:tag name="ANNOTATION_LEFT_1" val="10"/>
  <p:tag name="ANNOTATION_WIDTH_1" val="648"/>
  <p:tag name="ANNOTATION_HEIGHT_1" val="95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2"/>
  <p:tag name="ANNOTATION_START_2" val="7.0"/>
  <p:tag name="ANNOTATION_END_2" val="7.0"/>
  <p:tag name="ANNOTATION_TOP_2" val="-61"/>
  <p:tag name="ANNOTATION_LEFT_2" val="-61"/>
  <p:tag name="ANNOTATION_WIDTH_2" val="1082"/>
  <p:tag name="ANNOTATION_HEIGHT_2" val="843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7.0"/>
  <p:tag name="ANNOTATION_TOP_3" val="353"/>
  <p:tag name="ANNOTATION_LEFT_3" val="530"/>
  <p:tag name="ANNOTATION_WIDTH_3" val="124"/>
  <p:tag name="ANNOTATION_HEIGHT_3" val="36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COUNT" val="3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15.3"/>
  <p:tag name="ANNOTATION_TYPE_1" val="0"/>
  <p:tag name="ANNOTATION_START_1" val="4.0"/>
  <p:tag name="ANNOTATION_END_1" val="8.4"/>
  <p:tag name="ANNOTATION_TOP_1" val="124"/>
  <p:tag name="ANNOTATION_LEFT_1" val="479"/>
  <p:tag name="ANNOTATION_WIDTH_1" val="183"/>
  <p:tag name="ANNOTATION_HEIGHT_1" val="183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12.0"/>
  <p:tag name="ANNOTATION_TOP_2" val="162"/>
  <p:tag name="ANNOTATION_LEFT_2" val="151"/>
  <p:tag name="ANNOTATION_WIDTH_2" val="183"/>
  <p:tag name="ANNOTATION_HEIGHT_2" val="183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0"/>
  <p:tag name="ANNOTATION_TOP_3" val="189"/>
  <p:tag name="ANNOTATION_LEFT_3" val="214"/>
  <p:tag name="ANNOTATION_WIDTH_3" val="183"/>
  <p:tag name="ANNOTATION_HEIGHT_3" val="183"/>
  <p:tag name="ANNOTATION_ANIMATION_3" val="4"/>
  <p:tag name="ANNOTATION_ROTATION_3" val="0"/>
  <p:tag name="ANNOTATION_SUB_TYPE_3" val="3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3969653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71"/>
  <p:tag name="ARTICULATE_AUDIO_RECORDED" val="1"/>
  <p:tag name="ELAPSEDTIME" val="20.2"/>
  <p:tag name="ANNOTATION_TYPE_1" val="1"/>
  <p:tag name="ANNOTATION_START_1" val="4.6"/>
  <p:tag name="ANNOTATION_END_1" val="8.2"/>
  <p:tag name="ANNOTATION_TOP_1" val="300"/>
  <p:tag name="ANNOTATION_LEFT_1" val="145"/>
  <p:tag name="ANNOTATION_WIDTH_1" val="502"/>
  <p:tag name="ANNOTATION_HEIGHT_1" val="110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8.2"/>
  <p:tag name="ANNOTATION_END_2" val="12.8"/>
  <p:tag name="ANNOTATION_TOP_2" val="292"/>
  <p:tag name="ANNOTATION_LEFT_2" val="150"/>
  <p:tag name="ANNOTATION_WIDTH_2" val="183"/>
  <p:tag name="ANNOTATION_HEIGHT_2" val="183"/>
  <p:tag name="ANNOTATION_ANIMATION_2" val="3"/>
  <p:tag name="ANNOTATION_ROTATION_2" val="27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1"/>
  <p:tag name="ANNOTATION_START_3" val="12.8"/>
  <p:tag name="ANNOTATION_END_3" val="16.4"/>
  <p:tag name="ANNOTATION_TOP_3" val="409"/>
  <p:tag name="ANNOTATION_LEFT_3" val="150"/>
  <p:tag name="ANNOTATION_WIDTH_3" val="485"/>
  <p:tag name="ANNOTATION_HEIGHT_3" val="244"/>
  <p:tag name="ANNOTATION_ANIMATION_3" val="2"/>
  <p:tag name="ANNOTATION_ROTATION_3" val="0"/>
  <p:tag name="ANNOTATION_SUB_TYPE_3" val="9"/>
  <p:tag name="ANNOTATION_LOOP_COUNT_3" val="3"/>
  <p:tag name="ANNOTATION_BOX_RADIUS_3" val="5"/>
  <p:tag name="ANNOTATION_SCALE_3" val="0"/>
  <p:tag name="ANNOTATION_BORDER_ALPHA_3" val="100"/>
  <p:tag name="ANNOTATION_BORDER_COLOR_3" val="0"/>
  <p:tag name="ANNOTATION_FILL_COLOR_3" val="255"/>
  <p:tag name="ANNOTATION_FILL_ALPHA_3" val="100"/>
  <p:tag name="ANNOTATION_BORDER_WIDTH_3" val="3"/>
  <p:tag name="ANNOTATION_SLIDE_WIDTH_3" val="960"/>
  <p:tag name="ANNOTATION_SLIDE_HEIGHT_3" val="720"/>
  <p:tag name="ANNOTATION_TYPE_4" val="0"/>
  <p:tag name="ANNOTATION_START_4" val="16.4"/>
  <p:tag name="ANNOTATION_TOP_4" val="502"/>
  <p:tag name="ANNOTATION_LEFT_4" val="183"/>
  <p:tag name="ANNOTATION_WIDTH_4" val="183"/>
  <p:tag name="ANNOTATION_HEIGHT_4" val="183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3"/>
  <p:tag name="ANNOTATION_SLIDE_WIDTH_4" val="960"/>
  <p:tag name="ANNOTATION_SLIDE_HEIGHT_4" val="720"/>
  <p:tag name="ANNOTATION_COUNT" val="4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2012/05策略會報告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9C05"/>
      </a:accent1>
      <a:accent2>
        <a:srgbClr val="348EF8"/>
      </a:accent2>
      <a:accent3>
        <a:srgbClr val="7FC807"/>
      </a:accent3>
      <a:accent4>
        <a:srgbClr val="8CBEFF"/>
      </a:accent4>
      <a:accent5>
        <a:srgbClr val="009800"/>
      </a:accent5>
      <a:accent6>
        <a:srgbClr val="DCDCDC"/>
      </a:accent6>
      <a:hlink>
        <a:srgbClr val="0000FF"/>
      </a:hlink>
      <a:folHlink>
        <a:srgbClr val="800080"/>
      </a:folHlink>
    </a:clrScheme>
    <a:fontScheme name="2012/05策略會報告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佈景主題">
  <a:themeElements>
    <a:clrScheme name="2012/05策略會報告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9C05"/>
      </a:accent1>
      <a:accent2>
        <a:srgbClr val="348EF8"/>
      </a:accent2>
      <a:accent3>
        <a:srgbClr val="7FC807"/>
      </a:accent3>
      <a:accent4>
        <a:srgbClr val="8CBEFF"/>
      </a:accent4>
      <a:accent5>
        <a:srgbClr val="009800"/>
      </a:accent5>
      <a:accent6>
        <a:srgbClr val="DCDCDC"/>
      </a:accent6>
      <a:hlink>
        <a:srgbClr val="0000FF"/>
      </a:hlink>
      <a:folHlink>
        <a:srgbClr val="800080"/>
      </a:folHlink>
    </a:clrScheme>
    <a:fontScheme name="2012/05策略會報告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558</Words>
  <Application>Microsoft Office PowerPoint</Application>
  <PresentationFormat>如螢幕大小 (4:3)</PresentationFormat>
  <Paragraphs>137</Paragraphs>
  <Slides>12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12</vt:i4>
      </vt:variant>
    </vt:vector>
  </HeadingPairs>
  <TitlesOfParts>
    <vt:vector size="15" baseType="lpstr">
      <vt:lpstr>Office 佈景主題</vt:lpstr>
      <vt:lpstr>1_Office 佈景主題</vt:lpstr>
      <vt:lpstr>2_Office 佈景主題</vt:lpstr>
      <vt:lpstr>AGP系統介紹     – 基礎數據    - 業務維護</vt:lpstr>
      <vt:lpstr>基礎數據介紹</vt:lpstr>
      <vt:lpstr>最終客戶基礎資料</vt:lpstr>
      <vt:lpstr>新增最終客戶基礎資料</vt:lpstr>
      <vt:lpstr>新增基礎信息</vt:lpstr>
      <vt:lpstr>新增合作伙伴信息 – 業務組</vt:lpstr>
      <vt:lpstr>新增合作伙伴信息 – 業務組</vt:lpstr>
      <vt:lpstr>新增合作伙伴信息 – 發票客戶</vt:lpstr>
      <vt:lpstr>新增合作伙伴信息 – 發票客戶</vt:lpstr>
      <vt:lpstr>新增合作伙伴信息 – 佣金客戶</vt:lpstr>
      <vt:lpstr>新增合作伙伴信息 – 佣金客戶</vt:lpstr>
      <vt:lpstr>查詢最終客戶基礎資料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AGP系統介紹    – 基礎數據</dc:title>
  <dc:creator>Sharon Chen(陳芳瑜)</dc:creator>
  <cp:lastModifiedBy>fenc21227</cp:lastModifiedBy>
  <cp:revision>40</cp:revision>
  <dcterms:created xsi:type="dcterms:W3CDTF">2015-10-27T07:29:11Z</dcterms:created>
  <dcterms:modified xsi:type="dcterms:W3CDTF">2015-11-12T08:41:07Z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7AD354F4-762D-4CB3-3F4B-0B3F797F7E3F</vt:lpwstr>
  </property>
  <property fmtid="{D5CDD505-2E9C-101B-9397-08002B2CF9AE}" pid="3" name="ArticulatePath">
    <vt:lpwstr>00 基础数据--5 最終客戶基礎資料 (Web)</vt:lpwstr>
  </property>
  <property fmtid="{D5CDD505-2E9C-101B-9397-08002B2CF9AE}" pid="4" name="ArticulateProjectVersion">
    <vt:lpwstr>7</vt:lpwstr>
  </property>
  <property fmtid="{D5CDD505-2E9C-101B-9397-08002B2CF9AE}" pid="5" name="ArticulateUseProject">
    <vt:lpwstr>1</vt:lpwstr>
  </property>
  <property fmtid="{D5CDD505-2E9C-101B-9397-08002B2CF9AE}" pid="6" name="ArticulateProjectFull">
    <vt:lpwstr>C:\Users\fenc21227\Desktop\SOP-PPT\00 基礎數據 ok\00 基础数据--8 最終客戶基礎資料 (Web).ppta</vt:lpwstr>
  </property>
</Properties>
</file>